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5" r:id="rId3"/>
    <p:sldId id="310" r:id="rId4"/>
    <p:sldId id="311" r:id="rId5"/>
    <p:sldId id="317" r:id="rId6"/>
    <p:sldId id="312" r:id="rId7"/>
    <p:sldId id="314" r:id="rId8"/>
    <p:sldId id="318" r:id="rId9"/>
    <p:sldId id="315" r:id="rId10"/>
    <p:sldId id="316" r:id="rId11"/>
    <p:sldId id="313" r:id="rId12"/>
    <p:sldId id="320" r:id="rId13"/>
    <p:sldId id="319" r:id="rId14"/>
    <p:sldId id="321" r:id="rId15"/>
    <p:sldId id="323" r:id="rId16"/>
    <p:sldId id="324" r:id="rId17"/>
    <p:sldId id="325" r:id="rId18"/>
    <p:sldId id="30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64A"/>
    <a:srgbClr val="267C6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6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277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89A45-ACDF-4977-940A-119F11128CB5}" type="datetimeFigureOut">
              <a:rPr lang="es-AR" smtClean="0"/>
              <a:t>06/12/2020</a:t>
            </a:fld>
            <a:endParaRPr lang="es-AR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9A154-5205-40D8-A314-5CE05E9A7D3C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89729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29403-2434-4942-8537-247D6FB28E24}" type="datetimeFigureOut">
              <a:rPr lang="es-AR" smtClean="0"/>
              <a:t>06/12/2020</a:t>
            </a:fld>
            <a:endParaRPr lang="es-AR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2CB47-A167-4DC4-AB5E-1CE21BB04B1F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19954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9082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10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66173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11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54649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12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94048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13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77910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14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93923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15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48118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16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30747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2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62968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3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66273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4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1727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5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08519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6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9740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7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76520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8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11474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2CB47-A167-4DC4-AB5E-1CE21BB04B1F}" type="slidenum">
              <a:rPr lang="es-AR" smtClean="0"/>
              <a:t>9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49892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 userDrawn="1"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891953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264" y="345708"/>
            <a:ext cx="3351650" cy="13276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1585543"/>
            <a:ext cx="8912223" cy="2410724"/>
          </a:xfrm>
        </p:spPr>
        <p:txBody>
          <a:bodyPr anchor="b">
            <a:no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3987264" y="488115"/>
            <a:ext cx="2503846" cy="1097428"/>
          </a:xfrm>
          <a:prstGeom prst="rect">
            <a:avLst/>
          </a:prstGeom>
        </p:spPr>
      </p:pic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10510999" y="6630355"/>
            <a:ext cx="872657" cy="143315"/>
          </a:xfrm>
        </p:spPr>
        <p:txBody>
          <a:bodyPr/>
          <a:lstStyle/>
          <a:p>
            <a:fld id="{3C9B6FE3-22EB-47D4-9952-629B5C47896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219" y="6630355"/>
            <a:ext cx="420805" cy="14331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30" name="Subtitle 2"/>
          <p:cNvSpPr txBox="1">
            <a:spLocks/>
          </p:cNvSpPr>
          <p:nvPr userDrawn="1"/>
        </p:nvSpPr>
        <p:spPr>
          <a:xfrm>
            <a:off x="0" y="5325323"/>
            <a:ext cx="12192000" cy="1563621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 smtClean="0"/>
              <a:t>Auspician</a:t>
            </a:r>
          </a:p>
          <a:p>
            <a:pPr algn="l"/>
            <a:endParaRPr lang="es-ES" sz="1100" dirty="0" smtClean="0"/>
          </a:p>
          <a:p>
            <a:pPr algn="l"/>
            <a:r>
              <a:rPr lang="es-ES" dirty="0" smtClean="0"/>
              <a:t>Auspicio</a:t>
            </a:r>
            <a:r>
              <a:rPr lang="es-ES" baseline="0" dirty="0" smtClean="0"/>
              <a:t> profesional</a:t>
            </a:r>
            <a:endParaRPr lang="en-US" dirty="0"/>
          </a:p>
        </p:txBody>
      </p:sp>
      <p:pic>
        <p:nvPicPr>
          <p:cNvPr id="31" name="Imagen 3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91" y="5455461"/>
            <a:ext cx="1464811" cy="723789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909" y="5395401"/>
            <a:ext cx="1332761" cy="799657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525" y="5292991"/>
            <a:ext cx="1026233" cy="1026233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631" y="6215708"/>
            <a:ext cx="494653" cy="557962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596" y="5395401"/>
            <a:ext cx="1724985" cy="8624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43C9C-63B2-4DD4-A7B8-FBCB6BABA0C0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4BFC2-1D14-41E1-BC99-5E99AFF7D8A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A986-FF63-4FC8-809C-3638E3BE4565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ECBBD-6038-4C54-A417-AB7B2482E9AD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BB78D-47C6-4595-8D1A-CE054C6C5C42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4DD-3329-47EE-821C-6C141ACD1E3F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6F31-927C-49FB-8AE5-3648E564BB71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CBE8-833C-497E-97D8-601224525440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ECEB0-08AC-4C08-A034-D7527739D792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45289" y="6492875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5000-6024-44F7-A8E3-63EB368BADC6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AE2AA-5B16-408C-8BFA-C04AFFEDC3F4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853D-8369-49DB-B973-0D6F74AC579E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3832-F5A7-4135-8DE4-07FABDD80C87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205C-BA68-48DD-A2A2-3713E4E95143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8E80-FA67-4F45-929A-F347C879062F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E6ED-3CD0-4631-A19D-286D84E7C93D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414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862667"/>
            <a:ext cx="10018713" cy="4492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dirty="0" smtClean="0"/>
              <a:t>Editar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0657" y="6441739"/>
            <a:ext cx="1143000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A4E90D-EE5C-421A-AC4E-56699897C693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59857" y="6441739"/>
            <a:ext cx="551167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5" name="Rectángulo 4"/>
          <p:cNvSpPr/>
          <p:nvPr userDrawn="1"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s-AR" sz="36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429000" y="1962770"/>
            <a:ext cx="8378824" cy="2127626"/>
          </a:xfrm>
          <a:prstGeom prst="rect">
            <a:avLst/>
          </a:prstGeom>
          <a:ln w="38100">
            <a:solidFill>
              <a:srgbClr val="ECB64A"/>
            </a:solidFill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AR" sz="3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</a:t>
            </a:r>
          </a:p>
          <a:p>
            <a:pPr algn="ctr"/>
            <a:r>
              <a:rPr lang="es-AR" sz="3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Impositiva y Previsional</a:t>
            </a:r>
            <a:endParaRPr lang="es-AR" sz="35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4820178" y="4478019"/>
            <a:ext cx="6987645" cy="89195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AR" sz="2800" b="1" dirty="0" smtClean="0"/>
              <a:t>Diego S. MASTRAGOSTINO</a:t>
            </a:r>
          </a:p>
          <a:p>
            <a:r>
              <a:rPr lang="es-AR" sz="1900" b="1" dirty="0" smtClean="0"/>
              <a:t>09/12/2020</a:t>
            </a:r>
            <a:endParaRPr lang="es-AR" sz="1900" b="1" dirty="0"/>
          </a:p>
        </p:txBody>
      </p:sp>
    </p:spTree>
    <p:extLst>
      <p:ext uri="{BB962C8B-B14F-4D97-AF65-F5344CB8AC3E}">
        <p14:creationId xmlns:p14="http://schemas.microsoft.com/office/powerpoint/2010/main" val="361946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15711" r="10083"/>
          <a:stretch/>
        </p:blipFill>
        <p:spPr>
          <a:xfrm>
            <a:off x="952500" y="2132498"/>
            <a:ext cx="5321300" cy="1851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6662" y="3449064"/>
            <a:ext cx="5608627" cy="31803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4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722" y="3055937"/>
            <a:ext cx="7981950" cy="3057525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3515731" y="2081984"/>
            <a:ext cx="5704841" cy="6731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Consultar requerimientos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41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4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presencial</a:t>
            </a:r>
          </a:p>
          <a:p>
            <a:pPr algn="just">
              <a:buClr>
                <a:srgbClr val="ECB64A"/>
              </a:buClr>
              <a:buSzPct val="10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00000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supuesto que el contribuyente y/o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responsable:</a:t>
            </a:r>
          </a:p>
          <a:p>
            <a:pPr algn="just">
              <a:buClr>
                <a:srgbClr val="ECB64A"/>
              </a:buClr>
              <a:buSzPct val="100000"/>
            </a:pP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lphaLcParenR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Ante la suspensión de la CUIT no denunciare el domicilio fiscal, o</a:t>
            </a:r>
          </a:p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lphaLcParenR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hubiere podido efectuar la notificación en el “domicilio autodeclarado”,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tratándose de sujetos que revistan la calidad de empleados en relación de dependencia a quienes no se les haya podido efectuar la notificación </a:t>
            </a:r>
          </a:p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lphaLcParenR"/>
            </a:pPr>
            <a:endParaRPr lang="es-ES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lphaLcParenR"/>
            </a:pP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00000"/>
            </a:pPr>
            <a:endParaRPr lang="es-ES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00000"/>
            </a:pPr>
            <a:endParaRPr lang="es-ES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Clr>
                <a:srgbClr val="ECB64A"/>
              </a:buClr>
              <a:buSzPct val="100000"/>
            </a:pP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dispondrá en forma inmediata la fiscalización </a:t>
            </a: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presencial</a:t>
            </a: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lecha abajo 3"/>
          <p:cNvSpPr/>
          <p:nvPr/>
        </p:nvSpPr>
        <p:spPr>
          <a:xfrm>
            <a:off x="6071414" y="4397188"/>
            <a:ext cx="618565" cy="900953"/>
          </a:xfrm>
          <a:prstGeom prst="downArrow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ln>
                <a:solidFill>
                  <a:srgbClr val="267C62"/>
                </a:solidFill>
              </a:ln>
              <a:solidFill>
                <a:srgbClr val="267C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5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Sanciones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Aplicación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las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multas previstas en el artículo 39 </a:t>
            </a: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LPT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($150 a $2.500) y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en caso de corresponder, el régimen sancionatorio agravado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(hasta $45.000) previsto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los puntos 3 y 4 del citado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artículo (operaciones internacionales).</a:t>
            </a: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Encuadramiento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una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categoría distinta a la que posee en el “Sistema de Perfil de Riesgo (SIPER)”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que refleje un grado creciente de riesgo de ser fiscalizado, según lo previsto en la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RG 1974.</a:t>
            </a: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Exclusión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suspensión de los Registros Especiales Tributarios o Registros Fiscales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cargo de esta Administración Federal en los cuales estuviere inscripto.</a:t>
            </a: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Consideración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 incumplimiento como una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inconsistencia asociada a su comportamiento fiscal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Previsional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Alcance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RG 4851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(BO 06/11/20), con vigencia a partir del día de su publicación en el BO,  prevé que los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contribuyentes </a:t>
            </a: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y/o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responsables de los recursos de la seguridad social, </a:t>
            </a:r>
            <a:r>
              <a:rPr lang="es-ES" sz="22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comprendidos en el régimen de empleadores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estarán sujetos al procedimiento de fiscalización y de determinación de deudas mediante la utilización de sistemas informáticos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previsto en el punto 1.4. del Anexo de la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RG 79.</a:t>
            </a:r>
          </a:p>
          <a:p>
            <a:pPr algn="just">
              <a:buClr>
                <a:srgbClr val="ECB64A"/>
              </a:buClr>
              <a:buSzPct val="110000"/>
            </a:pPr>
            <a:endParaRPr lang="es-ES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sistema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informático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permitirá emitir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en forma digital, las planillas de relevamiento de personal, las actas y toda otra documentación derivada del acto de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fiscalización.</a:t>
            </a:r>
          </a:p>
          <a:p>
            <a:pPr algn="just">
              <a:buClr>
                <a:srgbClr val="ECB64A"/>
              </a:buClr>
              <a:buSzPct val="110000"/>
            </a:pP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Orden de Intervención, la Comunicación de Inicio y de Finalización de la Fiscalización serán suscriptas digitalmente, consignando las fechas respectivas, los datos </a:t>
            </a:r>
            <a:r>
              <a:rPr lang="es-ES" sz="2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identificatorios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del sujeto inspeccionado y las obligaciones involucradas.</a:t>
            </a: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8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Conector recto de flecha 62"/>
          <p:cNvCxnSpPr/>
          <p:nvPr/>
        </p:nvCxnSpPr>
        <p:spPr>
          <a:xfrm flipH="1">
            <a:off x="6898136" y="5209211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/>
          <p:cNvCxnSpPr/>
          <p:nvPr/>
        </p:nvCxnSpPr>
        <p:spPr>
          <a:xfrm flipH="1">
            <a:off x="10580271" y="5209211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/>
          <p:cNvCxnSpPr/>
          <p:nvPr/>
        </p:nvCxnSpPr>
        <p:spPr>
          <a:xfrm rot="16200000" flipH="1">
            <a:off x="9179629" y="4620848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7783197" y="3946925"/>
            <a:ext cx="0" cy="957961"/>
          </a:xfrm>
          <a:prstGeom prst="line">
            <a:avLst/>
          </a:prstGeom>
          <a:ln w="5715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6353327" y="2829329"/>
            <a:ext cx="0" cy="957961"/>
          </a:xfrm>
          <a:prstGeom prst="line">
            <a:avLst/>
          </a:prstGeom>
          <a:ln w="5715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 rot="16200000">
            <a:off x="5046562" y="2139352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 rot="16200000" flipH="1">
            <a:off x="8919533" y="3503252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rot="16200000">
            <a:off x="2582409" y="2150825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Previsional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2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Etapas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1156450" y="2037928"/>
            <a:ext cx="1121514" cy="79140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AFIP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861985" y="2049400"/>
            <a:ext cx="1896036" cy="77992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Orden de Intervención</a:t>
            </a:r>
            <a:endParaRPr lang="es-A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5335103" y="2037927"/>
            <a:ext cx="1896036" cy="77992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Domicilio Fiscal Electrónico</a:t>
            </a:r>
            <a:endParaRPr lang="es-A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Rectángulo redondeado 38"/>
          <p:cNvSpPr/>
          <p:nvPr/>
        </p:nvSpPr>
        <p:spPr>
          <a:xfrm>
            <a:off x="6824896" y="3199807"/>
            <a:ext cx="1881884" cy="122609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“F.8016/E - 1 - Detalle de la Nómina de Empleados”</a:t>
            </a:r>
            <a:endParaRPr lang="es-A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Rectángulo redondeado 41"/>
          <p:cNvSpPr/>
          <p:nvPr/>
        </p:nvSpPr>
        <p:spPr>
          <a:xfrm>
            <a:off x="3935610" y="3169960"/>
            <a:ext cx="1905805" cy="126644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“F.8000/P-E - Comunicación de Inicio de Fiscalización”</a:t>
            </a:r>
            <a:endParaRPr lang="es-A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Rectángulo redondeado 47"/>
          <p:cNvSpPr/>
          <p:nvPr/>
        </p:nvSpPr>
        <p:spPr>
          <a:xfrm>
            <a:off x="9178349" y="3343784"/>
            <a:ext cx="1334527" cy="9144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d. (improrro-gables)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5822167" y="3800984"/>
            <a:ext cx="981636" cy="0"/>
          </a:xfrm>
          <a:prstGeom prst="straightConnector1">
            <a:avLst/>
          </a:prstGeom>
          <a:ln w="38100">
            <a:solidFill>
              <a:srgbClr val="ECB64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de flecha 52"/>
          <p:cNvCxnSpPr/>
          <p:nvPr/>
        </p:nvCxnSpPr>
        <p:spPr>
          <a:xfrm>
            <a:off x="7292378" y="4918580"/>
            <a:ext cx="981636" cy="0"/>
          </a:xfrm>
          <a:prstGeom prst="straightConnector1">
            <a:avLst/>
          </a:prstGeom>
          <a:ln w="38100">
            <a:solidFill>
              <a:srgbClr val="ECB64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ángulo redondeado 55"/>
          <p:cNvSpPr/>
          <p:nvPr/>
        </p:nvSpPr>
        <p:spPr>
          <a:xfrm>
            <a:off x="6503896" y="4627948"/>
            <a:ext cx="788482" cy="581263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Rectángulo redondeado 56"/>
          <p:cNvSpPr/>
          <p:nvPr/>
        </p:nvSpPr>
        <p:spPr>
          <a:xfrm>
            <a:off x="8236751" y="4627948"/>
            <a:ext cx="788482" cy="581263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9" name="Rectángulo redondeado 58"/>
          <p:cNvSpPr/>
          <p:nvPr/>
        </p:nvSpPr>
        <p:spPr>
          <a:xfrm>
            <a:off x="9438445" y="4461380"/>
            <a:ext cx="2327731" cy="9144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Multa Reducida Art. 6, inc. b) RG 1566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Rectángulo redondeado 60"/>
          <p:cNvSpPr/>
          <p:nvPr/>
        </p:nvSpPr>
        <p:spPr>
          <a:xfrm>
            <a:off x="9195511" y="5786292"/>
            <a:ext cx="2813597" cy="9144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“F.8480/E - Constatación de Infracciones Seguridad Social”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5" name="Conector recto de flecha 64"/>
          <p:cNvCxnSpPr/>
          <p:nvPr/>
        </p:nvCxnSpPr>
        <p:spPr>
          <a:xfrm flipH="1">
            <a:off x="6898136" y="6123611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133129" y="5786292"/>
            <a:ext cx="3530014" cy="4572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“Acta de Inspección Digital” </a:t>
            </a:r>
          </a:p>
        </p:txBody>
      </p:sp>
    </p:spTree>
    <p:extLst>
      <p:ext uri="{BB962C8B-B14F-4D97-AF65-F5344CB8AC3E}">
        <p14:creationId xmlns:p14="http://schemas.microsoft.com/office/powerpoint/2010/main" val="41729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Conector recto de flecha 70"/>
          <p:cNvCxnSpPr/>
          <p:nvPr/>
        </p:nvCxnSpPr>
        <p:spPr>
          <a:xfrm flipH="1">
            <a:off x="6982378" y="3163655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de flecha 71"/>
          <p:cNvCxnSpPr/>
          <p:nvPr/>
        </p:nvCxnSpPr>
        <p:spPr>
          <a:xfrm rot="16200000" flipH="1">
            <a:off x="7521193" y="2440545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de flecha 66"/>
          <p:cNvCxnSpPr/>
          <p:nvPr/>
        </p:nvCxnSpPr>
        <p:spPr>
          <a:xfrm flipH="1">
            <a:off x="10493185" y="5268916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 rot="16200000" flipH="1">
            <a:off x="9041445" y="2449473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976719" y="4168588"/>
            <a:ext cx="510988" cy="0"/>
          </a:xfrm>
          <a:prstGeom prst="line">
            <a:avLst/>
          </a:prstGeom>
          <a:ln w="3810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Previsional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2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Etapas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5" name="Conector recto de flecha 64"/>
          <p:cNvCxnSpPr/>
          <p:nvPr/>
        </p:nvCxnSpPr>
        <p:spPr>
          <a:xfrm flipH="1">
            <a:off x="1472452" y="2971579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766481" y="3548660"/>
            <a:ext cx="1411942" cy="125136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“Acta de Inspección Digital” </a:t>
            </a:r>
          </a:p>
        </p:txBody>
      </p:sp>
      <p:sp>
        <p:nvSpPr>
          <p:cNvPr id="27" name="Rectángulo redondeado 26"/>
          <p:cNvSpPr/>
          <p:nvPr/>
        </p:nvSpPr>
        <p:spPr>
          <a:xfrm>
            <a:off x="2599765" y="2552656"/>
            <a:ext cx="3411072" cy="82796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F.8487/E - Acta de Inspección - Recursos de la Seguridad Social”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Rectángulo redondeado 27"/>
          <p:cNvSpPr/>
          <p:nvPr/>
        </p:nvSpPr>
        <p:spPr>
          <a:xfrm>
            <a:off x="2599765" y="3543718"/>
            <a:ext cx="3411072" cy="82796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“F.8016/E - 2 - Detalle de la Nómina de Empleados”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2599765" y="4534780"/>
            <a:ext cx="3411072" cy="43281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“Cálculo de Intereses”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2599765" y="5130692"/>
            <a:ext cx="3411072" cy="82796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“F.8480/E - Constatación de Infracciones Seguridad Social”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487707" y="2353235"/>
            <a:ext cx="3630706" cy="3765177"/>
          </a:xfrm>
          <a:prstGeom prst="rect">
            <a:avLst/>
          </a:prstGeom>
          <a:noFill/>
          <a:ln w="38100"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cxnSp>
        <p:nvCxnSpPr>
          <p:cNvPr id="41" name="Conector recto 40"/>
          <p:cNvCxnSpPr/>
          <p:nvPr/>
        </p:nvCxnSpPr>
        <p:spPr>
          <a:xfrm rot="16200000">
            <a:off x="4025154" y="6373906"/>
            <a:ext cx="510988" cy="0"/>
          </a:xfrm>
          <a:prstGeom prst="line">
            <a:avLst/>
          </a:prstGeom>
          <a:ln w="3810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ángulo redondeado 39"/>
          <p:cNvSpPr/>
          <p:nvPr/>
        </p:nvSpPr>
        <p:spPr>
          <a:xfrm>
            <a:off x="2597524" y="6325196"/>
            <a:ext cx="3411072" cy="43281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Domicilio Fiscal Electrónico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4" name="Conector recto 43"/>
          <p:cNvCxnSpPr/>
          <p:nvPr/>
        </p:nvCxnSpPr>
        <p:spPr>
          <a:xfrm>
            <a:off x="6118413" y="2720794"/>
            <a:ext cx="510988" cy="0"/>
          </a:xfrm>
          <a:prstGeom prst="line">
            <a:avLst/>
          </a:prstGeom>
          <a:ln w="3810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ángulo redondeado 44"/>
          <p:cNvSpPr/>
          <p:nvPr/>
        </p:nvSpPr>
        <p:spPr>
          <a:xfrm>
            <a:off x="6525176" y="2298112"/>
            <a:ext cx="914405" cy="861945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 d.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7" name="Conector recto de flecha 46"/>
          <p:cNvCxnSpPr/>
          <p:nvPr/>
        </p:nvCxnSpPr>
        <p:spPr>
          <a:xfrm flipH="1">
            <a:off x="10498705" y="2982160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ángulo redondeado 48"/>
          <p:cNvSpPr/>
          <p:nvPr/>
        </p:nvSpPr>
        <p:spPr>
          <a:xfrm>
            <a:off x="9329985" y="2315011"/>
            <a:ext cx="2327731" cy="861945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Multa Reducida Art. 6, inc. c) RG 1566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Rectángulo redondeado 49"/>
          <p:cNvSpPr/>
          <p:nvPr/>
        </p:nvSpPr>
        <p:spPr>
          <a:xfrm>
            <a:off x="9087051" y="3572688"/>
            <a:ext cx="2813597" cy="9144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“F.8480/E - Constatación de Infracciones Seguridad Social”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Rectángulo redondeado 54"/>
          <p:cNvSpPr/>
          <p:nvPr/>
        </p:nvSpPr>
        <p:spPr>
          <a:xfrm>
            <a:off x="9087051" y="4828369"/>
            <a:ext cx="2813597" cy="702194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Finalización de la Inspección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6" name="Rectángulo redondeado 65"/>
          <p:cNvSpPr/>
          <p:nvPr/>
        </p:nvSpPr>
        <p:spPr>
          <a:xfrm>
            <a:off x="8919313" y="5860506"/>
            <a:ext cx="3147744" cy="9144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“F.8900/P-E - Comunicación de Finalización de Fiscalización”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9" name="Rectángulo redondeado 68"/>
          <p:cNvSpPr/>
          <p:nvPr/>
        </p:nvSpPr>
        <p:spPr>
          <a:xfrm>
            <a:off x="7790658" y="2289821"/>
            <a:ext cx="1146015" cy="861945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Regula-riza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Rectángulo redondeado 69"/>
          <p:cNvSpPr/>
          <p:nvPr/>
        </p:nvSpPr>
        <p:spPr>
          <a:xfrm>
            <a:off x="6338490" y="3756636"/>
            <a:ext cx="1293929" cy="749473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Impugna s/RG 79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2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Previsional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Adecuación de normas vinculadas</a:t>
            </a:r>
          </a:p>
          <a:p>
            <a:pPr algn="just">
              <a:buClr>
                <a:srgbClr val="ECB64A"/>
              </a:buClr>
              <a:buSzPct val="10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lphaLcParenR"/>
            </a:pPr>
            <a:r>
              <a:rPr lang="es-AR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Modificaciones a la RG 79:</a:t>
            </a:r>
          </a:p>
          <a:p>
            <a:pPr algn="just">
              <a:buClr>
                <a:srgbClr val="ECB64A"/>
              </a:buClr>
              <a:buSzPct val="10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buClr>
                <a:srgbClr val="267C62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sustituye el punto 1.1. del Anexo.</a:t>
            </a:r>
          </a:p>
          <a:p>
            <a:pPr marL="342900" indent="-342900" algn="just">
              <a:buClr>
                <a:srgbClr val="267C62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sustituye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punto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1.4.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Anexo.</a:t>
            </a:r>
          </a:p>
          <a:p>
            <a:pPr marL="342900" indent="-342900" algn="just">
              <a:buClr>
                <a:srgbClr val="267C62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deja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efecto los puntos 1.4.1, 1.4.2. y 1.4.2.1. a 1.4.2.5. del Anexo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342900" indent="-342900" algn="just">
              <a:buClr>
                <a:srgbClr val="267C62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sustituye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tercer párrafo del punto 2. “Conformidad con la determinación” del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Anexo.</a:t>
            </a:r>
          </a:p>
          <a:p>
            <a:pPr marL="342900" indent="-342900" algn="just">
              <a:buClr>
                <a:srgbClr val="267C62"/>
              </a:buClr>
              <a:buSzPct val="100000"/>
              <a:buFont typeface="Arial" panose="020B0604020202020204" pitchFamily="34" charset="0"/>
              <a:buChar char="•"/>
            </a:pP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lphaLcParenR" startAt="2"/>
            </a:pPr>
            <a:r>
              <a:rPr lang="es-AR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Modificaciones a la </a:t>
            </a:r>
            <a:r>
              <a:rPr lang="es-AR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RG </a:t>
            </a:r>
            <a:r>
              <a:rPr lang="es-AR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1566:</a:t>
            </a:r>
            <a:endParaRPr lang="es-AR" sz="2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267C62"/>
              </a:buClr>
              <a:buSzPct val="10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buClr>
                <a:srgbClr val="267C62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sustituye el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artículo 6 (reducción de sanciones).</a:t>
            </a:r>
            <a:endParaRPr lang="es-ES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267C62"/>
              </a:buClr>
              <a:buSzPct val="10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7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5694" y="1193800"/>
            <a:ext cx="9383806" cy="3635375"/>
          </a:xfrm>
          <a:ln>
            <a:solidFill>
              <a:srgbClr val="ECB64A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s-ES" sz="6600" b="1" dirty="0" smtClean="0">
                <a:latin typeface="Arial Narrow" panose="020B0606020202030204" pitchFamily="34" charset="0"/>
              </a:rPr>
              <a:t>MUCHAS GRACIAS </a:t>
            </a:r>
            <a:br>
              <a:rPr lang="es-ES" sz="6600" b="1" dirty="0" smtClean="0">
                <a:latin typeface="Arial Narrow" panose="020B0606020202030204" pitchFamily="34" charset="0"/>
              </a:rPr>
            </a:br>
            <a:r>
              <a:rPr lang="es-ES" sz="6600" b="1" dirty="0" smtClean="0">
                <a:latin typeface="Arial Narrow" panose="020B0606020202030204" pitchFamily="34" charset="0"/>
              </a:rPr>
              <a:t>POR SU ATENCIÓN</a:t>
            </a:r>
            <a:endParaRPr lang="es-AR" sz="6600" b="1" dirty="0">
              <a:latin typeface="Arial Narrow" panose="020B0606020202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2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Alcance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AR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RG 3416 </a:t>
            </a: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(BO 20/12/2012)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establece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procedimiento de control de cumplimiento de las obligaciones fiscales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los contribuyentes y/o responsables de los tributos a cargo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 AFIP,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denominado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s-ES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(FE)</a:t>
            </a: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AR" sz="22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 de la Administración</a:t>
            </a: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342900" indent="-3429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Optimizar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 capacidad operativa y de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control.</a:t>
            </a:r>
          </a:p>
          <a:p>
            <a:pPr marL="342900" indent="-3429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Lograr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 mayor eficiencia en la gestión de los tributos a su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cargo.</a:t>
            </a:r>
          </a:p>
          <a:p>
            <a:pPr marL="342900" indent="-3429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Inferir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anticipadamente la magnitud de las obligaciones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fiscales.</a:t>
            </a:r>
          </a:p>
          <a:p>
            <a:pPr marL="342900" indent="-3429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Modernizar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prestación de servicios al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contribuyente.</a:t>
            </a:r>
          </a:p>
          <a:p>
            <a:pPr marL="342900" indent="-3429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Maximizar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explotación de los recursos informáticos del Organismo, realizando cruces sistémicos inteligentes de los datos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su poder.</a:t>
            </a:r>
          </a:p>
          <a:p>
            <a:pPr marL="342900" indent="-342900" algn="just">
              <a:buClr>
                <a:srgbClr val="267C62"/>
              </a:buClr>
              <a:buSzPct val="110000"/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Inducir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 contribuyente a declarar correctamente o a corregir, en forma temprana, los desvíos detectados a partir de la información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analizada.</a:t>
            </a: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Conector recto de flecha 51"/>
          <p:cNvCxnSpPr>
            <a:endCxn id="10" idx="1"/>
          </p:cNvCxnSpPr>
          <p:nvPr/>
        </p:nvCxnSpPr>
        <p:spPr>
          <a:xfrm flipV="1">
            <a:off x="3407461" y="3973110"/>
            <a:ext cx="3224179" cy="306617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/>
          <p:nvPr/>
        </p:nvCxnSpPr>
        <p:spPr>
          <a:xfrm flipV="1">
            <a:off x="9417511" y="5150021"/>
            <a:ext cx="1606856" cy="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/>
          <p:nvPr/>
        </p:nvCxnSpPr>
        <p:spPr>
          <a:xfrm flipV="1">
            <a:off x="5604553" y="5152193"/>
            <a:ext cx="1606856" cy="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2214221" y="3580553"/>
            <a:ext cx="0" cy="703726"/>
          </a:xfrm>
          <a:prstGeom prst="line">
            <a:avLst/>
          </a:prstGeom>
          <a:ln w="5715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V="1">
            <a:off x="6380697" y="2945900"/>
            <a:ext cx="1606856" cy="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 rot="5400000">
            <a:off x="4457769" y="2657361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rot="5400000">
            <a:off x="3283303" y="2661915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8417857" y="5387166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8422340" y="4099754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8417857" y="3006064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5546910" y="1975575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2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Etapas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4598893" y="1769285"/>
            <a:ext cx="1896035" cy="412581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4598894" y="2555939"/>
            <a:ext cx="1896036" cy="77992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Notificación s/Art. 100 </a:t>
            </a:r>
            <a:r>
              <a:rPr lang="es-AR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(*)</a:t>
            </a:r>
            <a:endParaRPr lang="es-A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350557" y="2659031"/>
            <a:ext cx="860613" cy="573741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7987551" y="2659032"/>
            <a:ext cx="860613" cy="573741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1235726" y="2319259"/>
            <a:ext cx="1780058" cy="1457177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Carta Certificada al Domicilio Fiscal Alternativo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6631640" y="3583145"/>
            <a:ext cx="3572436" cy="77992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da inicio al procedimiento de FE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6631640" y="4652911"/>
            <a:ext cx="3572436" cy="99856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días (h) para contestar el requerimiento fiscal electrónico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5013550" y="4543589"/>
            <a:ext cx="1340739" cy="121721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Adjuntar prueba docu</a:t>
            </a:r>
            <a:r>
              <a:rPr lang="es-A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mental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10543107" y="4368627"/>
            <a:ext cx="1508448" cy="156237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Solicitar prórroga de 10 días por única vez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6639333" y="5939034"/>
            <a:ext cx="3564743" cy="779929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Acuse </a:t>
            </a:r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recibo </a:t>
            </a:r>
            <a:r>
              <a:rPr lang="es-E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(comprobante </a:t>
            </a:r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 </a:t>
            </a:r>
            <a:r>
              <a:rPr lang="es-E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cumplimiento)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862552" y="3973109"/>
            <a:ext cx="860613" cy="573741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1630607" y="4738127"/>
            <a:ext cx="2875784" cy="533017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rgbClr val="ECB64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Suspensión de la CUIT</a:t>
            </a:r>
            <a:endParaRPr lang="es-AR" b="1" dirty="0">
              <a:solidFill>
                <a:srgbClr val="ECB64A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ctángulo redondeado 16"/>
          <p:cNvSpPr/>
          <p:nvPr/>
        </p:nvSpPr>
        <p:spPr>
          <a:xfrm>
            <a:off x="1657089" y="5462421"/>
            <a:ext cx="2738193" cy="628362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Publicación del DF en la web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ángulo redondeado 17"/>
          <p:cNvSpPr/>
          <p:nvPr/>
        </p:nvSpPr>
        <p:spPr>
          <a:xfrm>
            <a:off x="2650751" y="3997409"/>
            <a:ext cx="860613" cy="573741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4" name="Conector recto de flecha 33"/>
          <p:cNvCxnSpPr>
            <a:stCxn id="18" idx="1"/>
          </p:cNvCxnSpPr>
          <p:nvPr/>
        </p:nvCxnSpPr>
        <p:spPr>
          <a:xfrm flipH="1" flipV="1">
            <a:off x="1716542" y="4284279"/>
            <a:ext cx="934209" cy="1"/>
          </a:xfrm>
          <a:prstGeom prst="straightConnector1">
            <a:avLst/>
          </a:prstGeom>
          <a:ln w="57150">
            <a:solidFill>
              <a:srgbClr val="ECB64A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1235665" y="4569659"/>
            <a:ext cx="0" cy="703726"/>
          </a:xfrm>
          <a:prstGeom prst="line">
            <a:avLst/>
          </a:prstGeom>
          <a:ln w="57150">
            <a:solidFill>
              <a:srgbClr val="ECB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1235665" y="5280445"/>
            <a:ext cx="394942" cy="977355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/>
          <p:cNvCxnSpPr/>
          <p:nvPr/>
        </p:nvCxnSpPr>
        <p:spPr>
          <a:xfrm>
            <a:off x="1235665" y="4979044"/>
            <a:ext cx="394942" cy="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ángulo redondeado 53"/>
          <p:cNvSpPr/>
          <p:nvPr/>
        </p:nvSpPr>
        <p:spPr>
          <a:xfrm>
            <a:off x="1657089" y="6257800"/>
            <a:ext cx="2875784" cy="533017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Clave Fiscal Nivel 1</a:t>
            </a:r>
            <a:endParaRPr lang="es-A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5" name="Conector recto de flecha 54"/>
          <p:cNvCxnSpPr>
            <a:endCxn id="17" idx="1"/>
          </p:cNvCxnSpPr>
          <p:nvPr/>
        </p:nvCxnSpPr>
        <p:spPr>
          <a:xfrm>
            <a:off x="1239938" y="5290837"/>
            <a:ext cx="417151" cy="485765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10277285" y="6380409"/>
            <a:ext cx="1847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(*) </a:t>
            </a:r>
            <a:r>
              <a:rPr lang="es-A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DFE: RG 4280 </a:t>
            </a:r>
            <a:endParaRPr lang="es-A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3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/>
          <p:cNvCxnSpPr/>
          <p:nvPr/>
        </p:nvCxnSpPr>
        <p:spPr>
          <a:xfrm>
            <a:off x="2729751" y="3213869"/>
            <a:ext cx="0" cy="577081"/>
          </a:xfrm>
          <a:prstGeom prst="straightConnector1">
            <a:avLst/>
          </a:prstGeom>
          <a:ln w="57150">
            <a:solidFill>
              <a:srgbClr val="ECB6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687" y="1574800"/>
            <a:ext cx="6372225" cy="5105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Rectángulo redondeado 20"/>
          <p:cNvSpPr/>
          <p:nvPr/>
        </p:nvSpPr>
        <p:spPr>
          <a:xfrm>
            <a:off x="1292859" y="2679700"/>
            <a:ext cx="2885441" cy="6731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Notificación en DF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909555" y="3790950"/>
            <a:ext cx="1652048" cy="6731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Nro. de FE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84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40" y="2782749"/>
            <a:ext cx="3524250" cy="25812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731" y="3788198"/>
            <a:ext cx="7731250" cy="28854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ángulo redondeado 5"/>
          <p:cNvSpPr/>
          <p:nvPr/>
        </p:nvSpPr>
        <p:spPr>
          <a:xfrm>
            <a:off x="3528276" y="1909110"/>
            <a:ext cx="5704841" cy="6731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Ingreso al servicio web (CF Nivel 2 o </a:t>
            </a:r>
            <a:r>
              <a:rPr lang="es-AR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</a:t>
            </a:r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0" y="3159125"/>
            <a:ext cx="7924800" cy="2647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ángulo redondeado 6"/>
          <p:cNvSpPr/>
          <p:nvPr/>
        </p:nvSpPr>
        <p:spPr>
          <a:xfrm>
            <a:off x="3421379" y="2000975"/>
            <a:ext cx="5704841" cy="673100"/>
          </a:xfrm>
          <a:prstGeom prst="roundRect">
            <a:avLst/>
          </a:prstGeom>
          <a:solidFill>
            <a:srgbClr val="267C62"/>
          </a:solidFill>
          <a:ln>
            <a:solidFill>
              <a:srgbClr val="ECB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Cumplimentar requerimientos</a:t>
            </a:r>
            <a:endParaRPr lang="es-A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5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295" y="2265268"/>
            <a:ext cx="8113713" cy="38935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8462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00000"/>
            </a:pPr>
            <a:endParaRPr lang="es-AR" sz="25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00000"/>
            </a:pPr>
            <a:r>
              <a:rPr lang="es-A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Cuestionario: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177" y="2714063"/>
            <a:ext cx="7290232" cy="37808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8598480" y="2714063"/>
            <a:ext cx="349042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267C62"/>
              </a:buClr>
              <a:buFont typeface="Arial" panose="020B0604020202020204" pitchFamily="34" charset="0"/>
              <a:buChar char="•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Recategorización de monotributo.</a:t>
            </a:r>
          </a:p>
          <a:p>
            <a:pPr marL="285750" indent="-285750">
              <a:buClr>
                <a:srgbClr val="267C62"/>
              </a:buClr>
              <a:buFont typeface="Arial" panose="020B0604020202020204" pitchFamily="34" charset="0"/>
              <a:buChar char="•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de reducción de anticipos</a:t>
            </a:r>
          </a:p>
          <a:p>
            <a:pPr marL="285750" indent="-285750">
              <a:buClr>
                <a:srgbClr val="267C62"/>
              </a:buClr>
              <a:buFont typeface="Arial" panose="020B0604020202020204" pitchFamily="34" charset="0"/>
              <a:buChar char="•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Diferencia entre acreditaciones y ventas</a:t>
            </a:r>
          </a:p>
          <a:p>
            <a:pPr marL="285750" indent="-285750">
              <a:buClr>
                <a:srgbClr val="267C62"/>
              </a:buClr>
              <a:buFont typeface="Arial" panose="020B0604020202020204" pitchFamily="34" charset="0"/>
              <a:buChar char="•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Aportes a fideicomisos</a:t>
            </a:r>
          </a:p>
          <a:p>
            <a:pPr marL="285750" indent="-285750">
              <a:buClr>
                <a:srgbClr val="267C62"/>
              </a:buClr>
              <a:buFont typeface="Arial" panose="020B0604020202020204" pitchFamily="34" charset="0"/>
              <a:buChar char="•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Entre otros</a:t>
            </a: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92859" y="346578"/>
            <a:ext cx="10150587" cy="835270"/>
          </a:xfr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s-ES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Fiscalización Electrónica Impositiva</a:t>
            </a:r>
            <a:endParaRPr lang="es-AR" sz="3800" b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6105" y="1398494"/>
            <a:ext cx="10529184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ECB64A"/>
              </a:buClr>
              <a:buSzPct val="100000"/>
              <a:buFont typeface="+mj-lt"/>
              <a:buAutoNum type="arabicPeriod" startAt="3"/>
            </a:pPr>
            <a:r>
              <a:rPr lang="es-AR" sz="25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web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AR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Respondido el cuestionario, antes de enviarlo se podrá adjuntar documental.</a:t>
            </a:r>
          </a:p>
          <a:p>
            <a:pPr algn="just">
              <a:buClr>
                <a:srgbClr val="ECB64A"/>
              </a:buClr>
              <a:buSzPct val="110000"/>
            </a:pP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rgbClr val="ECB64A"/>
              </a:buClr>
              <a:buSzPct val="110000"/>
            </a:pP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suministro de la información, datos y documentación que se 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efectúe </a:t>
            </a:r>
            <a:r>
              <a:rPr lang="es-E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tendrá el </a:t>
            </a:r>
            <a:r>
              <a:rPr lang="es-E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carácter de declaración jurada</a:t>
            </a:r>
            <a:r>
              <a:rPr lang="es-ES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AR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405" y="2688620"/>
            <a:ext cx="7447889" cy="30896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5744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2828</TotalTime>
  <Words>943</Words>
  <Application>Microsoft Office PowerPoint</Application>
  <PresentationFormat>Panorámica</PresentationFormat>
  <Paragraphs>164</Paragraphs>
  <Slides>18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Arial Narrow</vt:lpstr>
      <vt:lpstr>Calibri</vt:lpstr>
      <vt:lpstr>Century Gothic</vt:lpstr>
      <vt:lpstr>Tahoma</vt:lpstr>
      <vt:lpstr>Parallax</vt:lpstr>
      <vt:lpstr>Presentación de PowerPoint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Impositiva</vt:lpstr>
      <vt:lpstr>Fiscalización Electrónica Previsional</vt:lpstr>
      <vt:lpstr>Fiscalización Electrónica Previsional</vt:lpstr>
      <vt:lpstr>Fiscalización Electrónica Previsional</vt:lpstr>
      <vt:lpstr>Fiscalización Electrónica Previsional</vt:lpstr>
      <vt:lpstr>MUCHAS GRACIAS 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Leandro D. Pais</dc:creator>
  <cp:lastModifiedBy>BNC</cp:lastModifiedBy>
  <cp:revision>254</cp:revision>
  <dcterms:created xsi:type="dcterms:W3CDTF">2020-03-03T17:39:29Z</dcterms:created>
  <dcterms:modified xsi:type="dcterms:W3CDTF">2020-12-06T19:14:55Z</dcterms:modified>
</cp:coreProperties>
</file>