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autoCompressPictures="0">
  <p:sldMasterIdLst>
    <p:sldMasterId id="2147483648" r:id="rId1"/>
  </p:sldMasterIdLst>
  <p:notesMasterIdLst>
    <p:notesMasterId r:id="rId14"/>
  </p:notesMasterIdLst>
  <p:handoutMasterIdLst>
    <p:handoutMasterId r:id="rId15"/>
  </p:handoutMasterIdLst>
  <p:sldIdLst>
    <p:sldId id="258" r:id="rId2"/>
    <p:sldId id="259" r:id="rId3"/>
    <p:sldId id="260" r:id="rId4"/>
    <p:sldId id="269" r:id="rId5"/>
    <p:sldId id="261" r:id="rId6"/>
    <p:sldId id="262" r:id="rId7"/>
    <p:sldId id="266" r:id="rId8"/>
    <p:sldId id="267" r:id="rId9"/>
    <p:sldId id="264" r:id="rId10"/>
    <p:sldId id="268" r:id="rId11"/>
    <p:sldId id="263" r:id="rId12"/>
    <p:sldId id="265" r:id="rId13"/>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B64A"/>
    <a:srgbClr val="FFFFFF"/>
    <a:srgbClr val="267C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6" autoAdjust="0"/>
    <p:restoredTop sz="94660"/>
  </p:normalViewPr>
  <p:slideViewPr>
    <p:cSldViewPr snapToGrid="0">
      <p:cViewPr varScale="1">
        <p:scale>
          <a:sx n="75" d="100"/>
          <a:sy n="75" d="100"/>
        </p:scale>
        <p:origin x="228"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27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s-AR"/>
          </a:p>
        </p:txBody>
      </p:sp>
      <p:sp>
        <p:nvSpPr>
          <p:cNvPr id="3" name="Marcador de fecha 2"/>
          <p:cNvSpPr>
            <a:spLocks noGrp="1"/>
          </p:cNvSpPr>
          <p:nvPr>
            <p:ph type="dt" sz="quarter" idx="1"/>
          </p:nvPr>
        </p:nvSpPr>
        <p:spPr>
          <a:xfrm>
            <a:off x="3901698" y="0"/>
            <a:ext cx="2984871" cy="502755"/>
          </a:xfrm>
          <a:prstGeom prst="rect">
            <a:avLst/>
          </a:prstGeom>
        </p:spPr>
        <p:txBody>
          <a:bodyPr vert="horz" lIns="96616" tIns="48308" rIns="96616" bIns="48308" rtlCol="0"/>
          <a:lstStyle>
            <a:lvl1pPr algn="r">
              <a:defRPr sz="1300"/>
            </a:lvl1pPr>
          </a:lstStyle>
          <a:p>
            <a:fld id="{22089A45-ACDF-4977-940A-119F11128CB5}" type="datetimeFigureOut">
              <a:rPr lang="es-AR" smtClean="0"/>
              <a:t>03/12/2020</a:t>
            </a:fld>
            <a:endParaRPr lang="es-AR"/>
          </a:p>
        </p:txBody>
      </p:sp>
      <p:sp>
        <p:nvSpPr>
          <p:cNvPr id="4" name="Marcador de pie de página 3"/>
          <p:cNvSpPr>
            <a:spLocks noGrp="1"/>
          </p:cNvSpPr>
          <p:nvPr>
            <p:ph type="ftr" sz="quarter" idx="2"/>
          </p:nvPr>
        </p:nvSpPr>
        <p:spPr>
          <a:xfrm>
            <a:off x="0" y="9517547"/>
            <a:ext cx="2984871" cy="502754"/>
          </a:xfrm>
          <a:prstGeom prst="rect">
            <a:avLst/>
          </a:prstGeom>
        </p:spPr>
        <p:txBody>
          <a:bodyPr vert="horz" lIns="96616" tIns="48308" rIns="96616" bIns="48308" rtlCol="0" anchor="b"/>
          <a:lstStyle>
            <a:lvl1pPr algn="l">
              <a:defRPr sz="1300"/>
            </a:lvl1pPr>
          </a:lstStyle>
          <a:p>
            <a:endParaRPr lang="es-AR"/>
          </a:p>
        </p:txBody>
      </p:sp>
      <p:sp>
        <p:nvSpPr>
          <p:cNvPr id="5" name="Marcador de número de diapositiva 4"/>
          <p:cNvSpPr>
            <a:spLocks noGrp="1"/>
          </p:cNvSpPr>
          <p:nvPr>
            <p:ph type="sldNum" sz="quarter" idx="3"/>
          </p:nvPr>
        </p:nvSpPr>
        <p:spPr>
          <a:xfrm>
            <a:off x="3901698" y="9517547"/>
            <a:ext cx="2984871" cy="502754"/>
          </a:xfrm>
          <a:prstGeom prst="rect">
            <a:avLst/>
          </a:prstGeom>
        </p:spPr>
        <p:txBody>
          <a:bodyPr vert="horz" lIns="96616" tIns="48308" rIns="96616" bIns="48308" rtlCol="0" anchor="b"/>
          <a:lstStyle>
            <a:lvl1pPr algn="r">
              <a:defRPr sz="1300"/>
            </a:lvl1pPr>
          </a:lstStyle>
          <a:p>
            <a:fld id="{4BD9A154-5205-40D8-A314-5CE05E9A7D3C}" type="slidenum">
              <a:rPr lang="es-AR" smtClean="0"/>
              <a:t>‹Nº›</a:t>
            </a:fld>
            <a:endParaRPr lang="es-AR"/>
          </a:p>
        </p:txBody>
      </p:sp>
    </p:spTree>
    <p:extLst>
      <p:ext uri="{BB962C8B-B14F-4D97-AF65-F5344CB8AC3E}">
        <p14:creationId xmlns:p14="http://schemas.microsoft.com/office/powerpoint/2010/main" val="4189729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s-AR"/>
          </a:p>
        </p:txBody>
      </p:sp>
      <p:sp>
        <p:nvSpPr>
          <p:cNvPr id="3" name="Marcador de fecha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CA729403-2434-4942-8537-247D6FB28E24}" type="datetimeFigureOut">
              <a:rPr lang="es-AR" smtClean="0"/>
              <a:t>03/12/2020</a:t>
            </a:fld>
            <a:endParaRPr lang="es-AR"/>
          </a:p>
        </p:txBody>
      </p:sp>
      <p:sp>
        <p:nvSpPr>
          <p:cNvPr id="4" name="Marcador de imagen de diapositiva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es-AR"/>
          </a:p>
        </p:txBody>
      </p:sp>
      <p:sp>
        <p:nvSpPr>
          <p:cNvPr id="5" name="Marcador de notas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s-AR"/>
          </a:p>
        </p:txBody>
      </p:sp>
      <p:sp>
        <p:nvSpPr>
          <p:cNvPr id="7" name="Marcador de número de diapositiva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A8E2CB47-A167-4DC4-AB5E-1CE21BB04B1F}" type="slidenum">
              <a:rPr lang="es-AR" smtClean="0"/>
              <a:t>‹Nº›</a:t>
            </a:fld>
            <a:endParaRPr lang="es-AR"/>
          </a:p>
        </p:txBody>
      </p:sp>
    </p:spTree>
    <p:extLst>
      <p:ext uri="{BB962C8B-B14F-4D97-AF65-F5344CB8AC3E}">
        <p14:creationId xmlns:p14="http://schemas.microsoft.com/office/powerpoint/2010/main" val="81995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t>0</a:t>
            </a:fld>
            <a:endParaRPr lang="es-AR"/>
          </a:p>
        </p:txBody>
      </p:sp>
    </p:spTree>
    <p:extLst>
      <p:ext uri="{BB962C8B-B14F-4D97-AF65-F5344CB8AC3E}">
        <p14:creationId xmlns:p14="http://schemas.microsoft.com/office/powerpoint/2010/main" val="2509428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t>1</a:t>
            </a:fld>
            <a:endParaRPr lang="es-AR"/>
          </a:p>
        </p:txBody>
      </p:sp>
    </p:spTree>
    <p:extLst>
      <p:ext uri="{BB962C8B-B14F-4D97-AF65-F5344CB8AC3E}">
        <p14:creationId xmlns:p14="http://schemas.microsoft.com/office/powerpoint/2010/main" val="732674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solidFill>
                  <a:prstClr val="black"/>
                </a:solidFill>
              </a:rPr>
              <a:pPr/>
              <a:t>2</a:t>
            </a:fld>
            <a:endParaRPr lang="es-AR">
              <a:solidFill>
                <a:prstClr val="black"/>
              </a:solidFill>
            </a:endParaRPr>
          </a:p>
        </p:txBody>
      </p:sp>
    </p:spTree>
    <p:extLst>
      <p:ext uri="{BB962C8B-B14F-4D97-AF65-F5344CB8AC3E}">
        <p14:creationId xmlns:p14="http://schemas.microsoft.com/office/powerpoint/2010/main" val="4944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solidFill>
                  <a:prstClr val="black"/>
                </a:solidFill>
              </a:rPr>
              <a:pPr/>
              <a:t>4</a:t>
            </a:fld>
            <a:endParaRPr lang="es-AR">
              <a:solidFill>
                <a:prstClr val="black"/>
              </a:solidFill>
            </a:endParaRPr>
          </a:p>
        </p:txBody>
      </p:sp>
    </p:spTree>
    <p:extLst>
      <p:ext uri="{BB962C8B-B14F-4D97-AF65-F5344CB8AC3E}">
        <p14:creationId xmlns:p14="http://schemas.microsoft.com/office/powerpoint/2010/main" val="2921263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solidFill>
                  <a:prstClr val="black"/>
                </a:solidFill>
              </a:rPr>
              <a:pPr/>
              <a:t>5</a:t>
            </a:fld>
            <a:endParaRPr lang="es-AR">
              <a:solidFill>
                <a:prstClr val="black"/>
              </a:solidFill>
            </a:endParaRPr>
          </a:p>
        </p:txBody>
      </p:sp>
    </p:spTree>
    <p:extLst>
      <p:ext uri="{BB962C8B-B14F-4D97-AF65-F5344CB8AC3E}">
        <p14:creationId xmlns:p14="http://schemas.microsoft.com/office/powerpoint/2010/main" val="4180545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solidFill>
                  <a:prstClr val="black"/>
                </a:solidFill>
              </a:rPr>
              <a:pPr/>
              <a:t>8</a:t>
            </a:fld>
            <a:endParaRPr lang="es-AR">
              <a:solidFill>
                <a:prstClr val="black"/>
              </a:solidFill>
            </a:endParaRPr>
          </a:p>
        </p:txBody>
      </p:sp>
    </p:spTree>
    <p:extLst>
      <p:ext uri="{BB962C8B-B14F-4D97-AF65-F5344CB8AC3E}">
        <p14:creationId xmlns:p14="http://schemas.microsoft.com/office/powerpoint/2010/main" val="200557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8F3E4FE4-55F3-49BA-8384-37AED10B8DB7}" type="slidenum">
              <a:rPr lang="es-AR" smtClean="0">
                <a:solidFill>
                  <a:prstClr val="black"/>
                </a:solidFill>
              </a:rPr>
              <a:pPr/>
              <a:t>10</a:t>
            </a:fld>
            <a:endParaRPr lang="es-AR">
              <a:solidFill>
                <a:prstClr val="black"/>
              </a:solidFill>
            </a:endParaRPr>
          </a:p>
        </p:txBody>
      </p:sp>
    </p:spTree>
    <p:extLst>
      <p:ext uri="{BB962C8B-B14F-4D97-AF65-F5344CB8AC3E}">
        <p14:creationId xmlns:p14="http://schemas.microsoft.com/office/powerpoint/2010/main" val="36756051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rgbClr val="ECB64A"/>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accent2">
                <a:lumMod val="7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userDrawn="1"/>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6">
                <a:lumMod val="75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rgbClr val="ECB64A"/>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accent2">
                <a:lumMod val="75000"/>
              </a:schemeClr>
            </a:solidFill>
            <a:ln>
              <a:noFill/>
            </a:ln>
          </p:spPr>
        </p:sp>
      </p:grpSp>
      <p:sp>
        <p:nvSpPr>
          <p:cNvPr id="3" name="Subtitle 2"/>
          <p:cNvSpPr>
            <a:spLocks noGrp="1"/>
          </p:cNvSpPr>
          <p:nvPr>
            <p:ph type="subTitle" idx="1"/>
          </p:nvPr>
        </p:nvSpPr>
        <p:spPr>
          <a:xfrm>
            <a:off x="4515377" y="3996267"/>
            <a:ext cx="6987645" cy="891953"/>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6264" y="345708"/>
            <a:ext cx="3351650" cy="1327602"/>
          </a:xfrm>
          <a:prstGeom prst="rect">
            <a:avLst/>
          </a:prstGeom>
        </p:spPr>
      </p:pic>
      <p:sp>
        <p:nvSpPr>
          <p:cNvPr id="2" name="Title 1"/>
          <p:cNvSpPr>
            <a:spLocks noGrp="1"/>
          </p:cNvSpPr>
          <p:nvPr>
            <p:ph type="ctrTitle"/>
          </p:nvPr>
        </p:nvSpPr>
        <p:spPr>
          <a:xfrm>
            <a:off x="2590800" y="1585543"/>
            <a:ext cx="8912223" cy="2410724"/>
          </a:xfrm>
        </p:spPr>
        <p:txBody>
          <a:bodyPr anchor="b">
            <a:noAutofit/>
          </a:bodyPr>
          <a:lstStyle>
            <a:lvl1pPr algn="r">
              <a:defRPr sz="5400">
                <a:effectLst/>
              </a:defRPr>
            </a:lvl1pPr>
          </a:lstStyle>
          <a:p>
            <a:r>
              <a:rPr lang="es-ES" dirty="0" smtClean="0"/>
              <a:t>Haga clic para modificar el estilo de título del patrón</a:t>
            </a:r>
            <a:endParaRPr lang="en-US" dirty="0"/>
          </a:p>
        </p:txBody>
      </p:sp>
      <p:pic>
        <p:nvPicPr>
          <p:cNvPr id="8" name="Imagen 7"/>
          <p:cNvPicPr>
            <a:picLocks noChangeAspect="1"/>
          </p:cNvPicPr>
          <p:nvPr userDrawn="1"/>
        </p:nvPicPr>
        <p:blipFill rotWithShape="1">
          <a:blip r:embed="rId3">
            <a:extLst>
              <a:ext uri="{28A0092B-C50C-407E-A947-70E740481C1C}">
                <a14:useLocalDpi xmlns:a14="http://schemas.microsoft.com/office/drawing/2010/main" val="0"/>
              </a:ext>
            </a:extLst>
          </a:blip>
          <a:srcRect b="15637"/>
          <a:stretch/>
        </p:blipFill>
        <p:spPr>
          <a:xfrm>
            <a:off x="3987264" y="488115"/>
            <a:ext cx="2503846" cy="1097428"/>
          </a:xfrm>
          <a:prstGeom prst="rect">
            <a:avLst/>
          </a:prstGeom>
        </p:spPr>
      </p:pic>
      <p:sp>
        <p:nvSpPr>
          <p:cNvPr id="38" name="Date Placeholder 3"/>
          <p:cNvSpPr>
            <a:spLocks noGrp="1"/>
          </p:cNvSpPr>
          <p:nvPr>
            <p:ph type="dt" sz="half" idx="10"/>
          </p:nvPr>
        </p:nvSpPr>
        <p:spPr>
          <a:xfrm>
            <a:off x="10510999" y="6630355"/>
            <a:ext cx="872657" cy="143315"/>
          </a:xfrm>
        </p:spPr>
        <p:txBody>
          <a:bodyPr/>
          <a:lstStyle/>
          <a:p>
            <a:fld id="{3C9B6FE3-22EB-47D4-9952-629B5C478968}" type="datetime1">
              <a:rPr lang="en-US" smtClean="0"/>
              <a:t>12/3/2020</a:t>
            </a:fld>
            <a:endParaRPr lang="en-US" dirty="0"/>
          </a:p>
        </p:txBody>
      </p:sp>
      <p:sp>
        <p:nvSpPr>
          <p:cNvPr id="39" name="Slide Number Placeholder 5"/>
          <p:cNvSpPr>
            <a:spLocks noGrp="1"/>
          </p:cNvSpPr>
          <p:nvPr>
            <p:ph type="sldNum" sz="quarter" idx="12"/>
          </p:nvPr>
        </p:nvSpPr>
        <p:spPr>
          <a:xfrm>
            <a:off x="11590219" y="6630355"/>
            <a:ext cx="420805" cy="143315"/>
          </a:xfrm>
        </p:spPr>
        <p:txBody>
          <a:bodyPr/>
          <a:lstStyle/>
          <a:p>
            <a:fld id="{D57F1E4F-1CFF-5643-939E-217C01CDF565}" type="slidenum">
              <a:rPr lang="en-US" dirty="0"/>
              <a:pPr/>
              <a:t>‹Nº›</a:t>
            </a:fld>
            <a:endParaRPr lang="en-US" dirty="0"/>
          </a:p>
        </p:txBody>
      </p:sp>
      <p:sp>
        <p:nvSpPr>
          <p:cNvPr id="40" name="Subtitle 2"/>
          <p:cNvSpPr txBox="1">
            <a:spLocks/>
          </p:cNvSpPr>
          <p:nvPr userDrawn="1"/>
        </p:nvSpPr>
        <p:spPr>
          <a:xfrm>
            <a:off x="0" y="5325323"/>
            <a:ext cx="12192000" cy="1563621"/>
          </a:xfrm>
          <a:prstGeom prst="rect">
            <a:avLst/>
          </a:prstGeom>
          <a:solidFill>
            <a:schemeClr val="bg1">
              <a:alpha val="86000"/>
            </a:schemeClr>
          </a:solidFill>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s-ES" dirty="0" smtClean="0"/>
              <a:t>Auspician</a:t>
            </a:r>
          </a:p>
          <a:p>
            <a:pPr algn="l"/>
            <a:endParaRPr lang="es-ES" sz="1100" dirty="0" smtClean="0"/>
          </a:p>
          <a:p>
            <a:pPr algn="l"/>
            <a:r>
              <a:rPr lang="es-ES" dirty="0" smtClean="0"/>
              <a:t>Auspicio</a:t>
            </a:r>
            <a:r>
              <a:rPr lang="es-ES" baseline="0" dirty="0" smtClean="0"/>
              <a:t> profesional</a:t>
            </a:r>
            <a:endParaRPr lang="en-US" dirty="0"/>
          </a:p>
        </p:txBody>
      </p:sp>
      <p:pic>
        <p:nvPicPr>
          <p:cNvPr id="41" name="Imagen 4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38791" y="5455461"/>
            <a:ext cx="1464811" cy="723789"/>
          </a:xfrm>
          <a:prstGeom prst="rect">
            <a:avLst/>
          </a:prstGeom>
        </p:spPr>
      </p:pic>
      <p:pic>
        <p:nvPicPr>
          <p:cNvPr id="42" name="Imagen 4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55909" y="5395401"/>
            <a:ext cx="1332761" cy="799657"/>
          </a:xfrm>
          <a:prstGeom prst="rect">
            <a:avLst/>
          </a:prstGeom>
        </p:spPr>
      </p:pic>
      <p:pic>
        <p:nvPicPr>
          <p:cNvPr id="43" name="Imagen 4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66525" y="5292991"/>
            <a:ext cx="1026233" cy="1026233"/>
          </a:xfrm>
          <a:prstGeom prst="rect">
            <a:avLst/>
          </a:prstGeom>
        </p:spPr>
      </p:pic>
      <p:pic>
        <p:nvPicPr>
          <p:cNvPr id="44" name="Imagen 4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272631" y="6215708"/>
            <a:ext cx="494653" cy="557962"/>
          </a:xfrm>
          <a:prstGeom prst="rect">
            <a:avLst/>
          </a:prstGeom>
        </p:spPr>
      </p:pic>
      <p:pic>
        <p:nvPicPr>
          <p:cNvPr id="48" name="Imagen 4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059596" y="5395401"/>
            <a:ext cx="1724985" cy="86249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EC43C9C-63B2-4DD4-A7B8-FBCB6BABA0C0}"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C74BFC2-1D14-41E1-BC99-5E99AFF7D8A8}"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712A986-FF63-4FC8-809C-3638E3BE4565}"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66ECBBD-6038-4C54-A417-AB7B2482E9AD}"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8BB78D-47C6-4595-8D1A-CE054C6C5C4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0CBF4DD-3329-47EE-821C-6C141ACD1E3F}"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4C6F31-927C-49FB-8AE5-3648E564BB71}"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63CBE8-833C-497E-97D8-601224525440}"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Marcador de número de diapositiva 4"/>
          <p:cNvSpPr>
            <a:spLocks noGrp="1"/>
          </p:cNvSpPr>
          <p:nvPr>
            <p:ph type="sldNum" sz="quarter" idx="12"/>
          </p:nvPr>
        </p:nvSpPr>
        <p:spPr>
          <a:xfrm>
            <a:off x="11664245" y="6570134"/>
            <a:ext cx="527756" cy="287867"/>
          </a:xfrm>
          <a:prstGeom prst="rect">
            <a:avLst/>
          </a:prstGeom>
        </p:spPr>
        <p:txBody>
          <a:bodyPr/>
          <a:lstStyle>
            <a:lvl1pPr algn="r">
              <a:defRPr sz="1000" b="1">
                <a:solidFill>
                  <a:schemeClr val="tx1">
                    <a:lumMod val="50000"/>
                  </a:schemeClr>
                </a:solidFill>
              </a:defRPr>
            </a:lvl1pPr>
          </a:lstStyle>
          <a:p>
            <a:fld id="{9CF4B67C-580D-4486-BCC0-DAA325C1EBE2}" type="slidenum">
              <a:rPr lang="es-AR" smtClean="0"/>
              <a:pPr/>
              <a:t>‹Nº›</a:t>
            </a:fld>
            <a:endParaRPr lang="es-AR"/>
          </a:p>
        </p:txBody>
      </p:sp>
    </p:spTree>
    <p:extLst>
      <p:ext uri="{BB962C8B-B14F-4D97-AF65-F5344CB8AC3E}">
        <p14:creationId xmlns:p14="http://schemas.microsoft.com/office/powerpoint/2010/main" val="40385946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A6ECEB0-08AC-4C08-A034-D7527739D792}"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a:xfrm>
            <a:off x="11645289" y="6492875"/>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355000-6024-44F7-A8E3-63EB368BADC6}" type="datetime1">
              <a:rPr lang="en-US" smtClean="0"/>
              <a:t>12/3/2020</a:t>
            </a:fld>
            <a:endParaRPr lang="en-US" dirty="0"/>
          </a:p>
        </p:txBody>
      </p:sp>
      <p:sp>
        <p:nvSpPr>
          <p:cNvPr id="5" name="Footer Placeholder 4"/>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AFAE2AA-5B16-408C-8BFA-C04AFFEDC3F4}"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B78853D-8369-49DB-B973-0D6F74AC579E}" type="datetime1">
              <a:rPr lang="en-US" smtClean="0"/>
              <a:t>12/3/2020</a:t>
            </a:fld>
            <a:endParaRPr lang="en-US" dirty="0"/>
          </a:p>
        </p:txBody>
      </p:sp>
      <p:sp>
        <p:nvSpPr>
          <p:cNvPr id="8" name="Footer Placeholder 7"/>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6613832-F5A7-4135-8DE4-07FABDD80C87}" type="datetime1">
              <a:rPr lang="en-US" smtClean="0"/>
              <a:t>12/3/2020</a:t>
            </a:fld>
            <a:endParaRPr lang="en-US" dirty="0"/>
          </a:p>
        </p:txBody>
      </p:sp>
      <p:sp>
        <p:nvSpPr>
          <p:cNvPr id="4" name="Footer Placeholder 3"/>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D205C-BA68-48DD-A2A2-3713E4E95143}" type="datetime1">
              <a:rPr lang="en-US" smtClean="0"/>
              <a:t>12/3/2020</a:t>
            </a:fld>
            <a:endParaRPr lang="en-US" dirty="0"/>
          </a:p>
        </p:txBody>
      </p:sp>
      <p:sp>
        <p:nvSpPr>
          <p:cNvPr id="3" name="Footer Placeholder 2"/>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AF18E80-FA67-4F45-929A-F347C879062F}"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00CE6ED-3CD0-4631-A19D-286D84E7C93D}" type="datetime1">
              <a:rPr lang="en-US" smtClean="0"/>
              <a:t>12/3/2020</a:t>
            </a:fld>
            <a:endParaRPr lang="en-US" dirty="0"/>
          </a:p>
        </p:txBody>
      </p:sp>
      <p:sp>
        <p:nvSpPr>
          <p:cNvPr id="6" name="Footer Placeholder 5"/>
          <p:cNvSpPr>
            <a:spLocks noGrp="1"/>
          </p:cNvSpPr>
          <p:nvPr>
            <p:ph type="ftr" sz="quarter" idx="11"/>
          </p:nvPr>
        </p:nvSpPr>
        <p:spPr>
          <a:xfrm>
            <a:off x="3080280" y="6441739"/>
            <a:ext cx="7084177" cy="331932"/>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7" name="Group 6"/>
          <p:cNvGrpSpPr/>
          <p:nvPr/>
        </p:nvGrpSpPr>
        <p:grpSpPr>
          <a:xfrm>
            <a:off x="105656" y="0"/>
            <a:ext cx="1790877"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rgbClr val="ECB64A"/>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accent2">
                <a:lumMod val="7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6">
                <a:lumMod val="75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rgbClr val="ECB64A"/>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accent2">
                <a:lumMod val="75000"/>
              </a:schemeClr>
            </a:solidFill>
            <a:ln>
              <a:noFill/>
            </a:ln>
          </p:spPr>
        </p:sp>
      </p:grpSp>
      <p:sp>
        <p:nvSpPr>
          <p:cNvPr id="2" name="Title Placeholder 1"/>
          <p:cNvSpPr>
            <a:spLocks noGrp="1"/>
          </p:cNvSpPr>
          <p:nvPr>
            <p:ph type="title"/>
          </p:nvPr>
        </p:nvSpPr>
        <p:spPr>
          <a:xfrm>
            <a:off x="1484311" y="685801"/>
            <a:ext cx="10018713" cy="1041400"/>
          </a:xfrm>
          <a:prstGeom prst="rect">
            <a:avLst/>
          </a:prstGeom>
          <a:effectLst/>
        </p:spPr>
        <p:txBody>
          <a:bodyPr vert="horz" lIns="91440" tIns="45720" rIns="91440" bIns="45720" rtlCol="0" anchor="ctr">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484310" y="1862667"/>
            <a:ext cx="10018713" cy="4492977"/>
          </a:xfrm>
          <a:prstGeom prst="rect">
            <a:avLst/>
          </a:prstGeom>
        </p:spPr>
        <p:txBody>
          <a:bodyPr vert="horz" lIns="91440" tIns="45720" rIns="91440" bIns="45720" rtlCol="0" anchor="ctr">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10240657" y="6441739"/>
            <a:ext cx="1143000"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A4E90D-EE5C-421A-AC4E-56699897C693}" type="datetime1">
              <a:rPr lang="en-US" smtClean="0"/>
              <a:t>12/3/2020</a:t>
            </a:fld>
            <a:endParaRPr lang="en-US" dirty="0"/>
          </a:p>
        </p:txBody>
      </p:sp>
      <p:sp>
        <p:nvSpPr>
          <p:cNvPr id="6" name="Slide Number Placeholder 5"/>
          <p:cNvSpPr>
            <a:spLocks noGrp="1"/>
          </p:cNvSpPr>
          <p:nvPr>
            <p:ph type="sldNum" sz="quarter" idx="4"/>
          </p:nvPr>
        </p:nvSpPr>
        <p:spPr>
          <a:xfrm>
            <a:off x="11459857" y="6441739"/>
            <a:ext cx="551167" cy="331932"/>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pic>
        <p:nvPicPr>
          <p:cNvPr id="14" name="Imagen 13"/>
          <p:cNvPicPr>
            <a:picLocks noChangeAspect="1"/>
          </p:cNvPicPr>
          <p:nvPr userDrawn="1"/>
        </p:nvPicPr>
        <p:blipFill>
          <a:blip r:embed="rId20"/>
          <a:stretch>
            <a:fillRect/>
          </a:stretch>
        </p:blipFill>
        <p:spPr>
          <a:xfrm>
            <a:off x="43286" y="42195"/>
            <a:ext cx="1441024" cy="532620"/>
          </a:xfrm>
          <a:prstGeom prst="rect">
            <a:avLst/>
          </a:prstGeom>
        </p:spPr>
      </p:pic>
      <p:sp>
        <p:nvSpPr>
          <p:cNvPr id="5" name="Rectángulo 4"/>
          <p:cNvSpPr/>
          <p:nvPr userDrawn="1"/>
        </p:nvSpPr>
        <p:spPr>
          <a:xfrm>
            <a:off x="43286" y="562575"/>
            <a:ext cx="1386569" cy="656166"/>
          </a:xfrm>
          <a:prstGeom prst="rect">
            <a:avLst/>
          </a:prstGeom>
          <a:solidFill>
            <a:srgbClr val="FFFFFF">
              <a:alpha val="7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6" name="Imagen 15"/>
          <p:cNvPicPr>
            <a:picLocks noChangeAspect="1"/>
          </p:cNvPicPr>
          <p:nvPr userDrawn="1"/>
        </p:nvPicPr>
        <p:blipFill rotWithShape="1">
          <a:blip r:embed="rId21">
            <a:extLst>
              <a:ext uri="{28A0092B-C50C-407E-A947-70E740481C1C}">
                <a14:useLocalDpi xmlns:a14="http://schemas.microsoft.com/office/drawing/2010/main" val="0"/>
              </a:ext>
            </a:extLst>
          </a:blip>
          <a:srcRect b="15637"/>
          <a:stretch/>
        </p:blipFill>
        <p:spPr>
          <a:xfrm>
            <a:off x="135653" y="624348"/>
            <a:ext cx="1215203" cy="5326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 id="2147483668" r:id="rId18"/>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70094" y="1896035"/>
            <a:ext cx="8181599" cy="1801906"/>
          </a:xfrm>
          <a:solidFill>
            <a:schemeClr val="bg1"/>
          </a:solidFill>
          <a:ln>
            <a:solidFill>
              <a:srgbClr val="FFC000"/>
            </a:solidFill>
          </a:ln>
          <a:effectLst/>
        </p:spPr>
        <p:txBody>
          <a:bodyPr vert="horz" lIns="91440" tIns="45720" rIns="91440" bIns="45720" rtlCol="0" anchor="ctr">
            <a:noAutofit/>
          </a:bodyPr>
          <a:lstStyle/>
          <a:p>
            <a:pPr algn="ctr"/>
            <a:r>
              <a:rPr lang="es-ES" sz="3600" dirty="0" smtClean="0">
                <a:latin typeface="Arial Black" panose="020B0A04020102020204" pitchFamily="34" charset="0"/>
              </a:rPr>
              <a:t>La deducción de los malos créditos en el impuesto a las ganancias</a:t>
            </a:r>
            <a:endParaRPr lang="es-AR" sz="3600" dirty="0">
              <a:latin typeface="Arial Black" panose="020B0A04020102020204" pitchFamily="34" charset="0"/>
            </a:endParaRPr>
          </a:p>
        </p:txBody>
      </p:sp>
      <p:sp>
        <p:nvSpPr>
          <p:cNvPr id="5" name="Subtítulo 3"/>
          <p:cNvSpPr>
            <a:spLocks noGrp="1"/>
          </p:cNvSpPr>
          <p:nvPr/>
        </p:nvSpPr>
        <p:spPr bwMode="auto">
          <a:xfrm>
            <a:off x="8511988" y="4010784"/>
            <a:ext cx="2439705" cy="91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lnSpc>
                <a:spcPct val="90000"/>
              </a:lnSpc>
              <a:spcBef>
                <a:spcPct val="0"/>
              </a:spcBef>
              <a:spcAft>
                <a:spcPct val="0"/>
              </a:spcAft>
              <a:buClr>
                <a:schemeClr val="tx2"/>
              </a:buClr>
              <a:buFontTx/>
              <a:buNone/>
              <a:defRPr sz="1350">
                <a:solidFill>
                  <a:schemeClr val="tx1"/>
                </a:solidFill>
                <a:latin typeface="+mn-lt"/>
                <a:ea typeface="ＭＳ Ｐゴシック" pitchFamily="-108" charset="-128"/>
                <a:cs typeface="ＭＳ Ｐゴシック" charset="0"/>
              </a:defRPr>
            </a:lvl1pPr>
            <a:lvl2pPr marL="471488" indent="-214313" algn="l" rtl="0" eaLnBrk="0" fontAlgn="base" hangingPunct="0">
              <a:spcBef>
                <a:spcPct val="30000"/>
              </a:spcBef>
              <a:spcAft>
                <a:spcPct val="0"/>
              </a:spcAft>
              <a:buClr>
                <a:schemeClr val="tx2"/>
              </a:buClr>
              <a:buFont typeface="Arial" panose="020B0604020202020204" pitchFamily="34" charset="0"/>
              <a:buChar char="–"/>
              <a:defRPr sz="1500">
                <a:solidFill>
                  <a:schemeClr val="tx1"/>
                </a:solidFill>
                <a:latin typeface="+mn-lt"/>
                <a:ea typeface="ＭＳ Ｐゴシック" pitchFamily="-110" charset="-128"/>
              </a:defRPr>
            </a:lvl2pPr>
            <a:lvl3pPr marL="685800" indent="-128588" algn="l" rtl="0" eaLnBrk="0" fontAlgn="base" hangingPunct="0">
              <a:spcBef>
                <a:spcPct val="25000"/>
              </a:spcBef>
              <a:spcAft>
                <a:spcPct val="0"/>
              </a:spcAft>
              <a:buClr>
                <a:schemeClr val="tx2"/>
              </a:buClr>
              <a:buChar char="•"/>
              <a:defRPr sz="1800">
                <a:solidFill>
                  <a:schemeClr val="tx1"/>
                </a:solidFill>
                <a:latin typeface="+mn-lt"/>
                <a:ea typeface="ＭＳ Ｐゴシック" pitchFamily="-110" charset="-128"/>
              </a:defRPr>
            </a:lvl3pPr>
            <a:lvl4pPr marL="942975" indent="-171450" algn="l" rtl="0" eaLnBrk="0" fontAlgn="base" hangingPunct="0">
              <a:spcBef>
                <a:spcPct val="20000"/>
              </a:spcBef>
              <a:spcAft>
                <a:spcPct val="0"/>
              </a:spcAft>
              <a:buClr>
                <a:schemeClr val="tx2"/>
              </a:buClr>
              <a:buFont typeface="Arial" panose="020B0604020202020204" pitchFamily="34" charset="0"/>
              <a:buChar char="–"/>
              <a:defRPr sz="1200">
                <a:solidFill>
                  <a:schemeClr val="tx1"/>
                </a:solidFill>
                <a:latin typeface="+mn-lt"/>
                <a:ea typeface="ＭＳ Ｐゴシック" pitchFamily="-110" charset="-128"/>
              </a:defRPr>
            </a:lvl4pPr>
            <a:lvl5pPr marL="1114425" indent="-85725" algn="l" rtl="0" eaLnBrk="0" fontAlgn="base" hangingPunct="0">
              <a:spcBef>
                <a:spcPct val="20000"/>
              </a:spcBef>
              <a:spcAft>
                <a:spcPct val="0"/>
              </a:spcAft>
              <a:buClr>
                <a:schemeClr val="tx2"/>
              </a:buClr>
              <a:buChar char="•"/>
              <a:defRPr sz="1050">
                <a:solidFill>
                  <a:schemeClr val="tx1"/>
                </a:solidFill>
                <a:latin typeface="+mn-lt"/>
                <a:ea typeface="ＭＳ Ｐゴシック" pitchFamily="-110" charset="-128"/>
              </a:defRPr>
            </a:lvl5pPr>
            <a:lvl6pPr marL="1457325" indent="-85725" algn="l" rtl="0" eaLnBrk="1" fontAlgn="base" hangingPunct="1">
              <a:spcBef>
                <a:spcPct val="20000"/>
              </a:spcBef>
              <a:spcAft>
                <a:spcPct val="0"/>
              </a:spcAft>
              <a:buClr>
                <a:schemeClr val="tx2"/>
              </a:buClr>
              <a:buChar char="•"/>
              <a:defRPr sz="1050">
                <a:solidFill>
                  <a:schemeClr val="tx1"/>
                </a:solidFill>
                <a:latin typeface="+mn-lt"/>
              </a:defRPr>
            </a:lvl6pPr>
            <a:lvl7pPr marL="1800225" indent="-85725" algn="l" rtl="0" eaLnBrk="1" fontAlgn="base" hangingPunct="1">
              <a:spcBef>
                <a:spcPct val="20000"/>
              </a:spcBef>
              <a:spcAft>
                <a:spcPct val="0"/>
              </a:spcAft>
              <a:buClr>
                <a:schemeClr val="tx2"/>
              </a:buClr>
              <a:buChar char="•"/>
              <a:defRPr sz="1050">
                <a:solidFill>
                  <a:schemeClr val="tx1"/>
                </a:solidFill>
                <a:latin typeface="+mn-lt"/>
              </a:defRPr>
            </a:lvl7pPr>
            <a:lvl8pPr marL="2143125" indent="-85725" algn="l" rtl="0" eaLnBrk="1" fontAlgn="base" hangingPunct="1">
              <a:spcBef>
                <a:spcPct val="20000"/>
              </a:spcBef>
              <a:spcAft>
                <a:spcPct val="0"/>
              </a:spcAft>
              <a:buClr>
                <a:schemeClr val="tx2"/>
              </a:buClr>
              <a:buChar char="•"/>
              <a:defRPr sz="1050">
                <a:solidFill>
                  <a:schemeClr val="tx1"/>
                </a:solidFill>
                <a:latin typeface="+mn-lt"/>
              </a:defRPr>
            </a:lvl8pPr>
            <a:lvl9pPr marL="2486025" indent="-85725" algn="l" rtl="0" eaLnBrk="1" fontAlgn="base" hangingPunct="1">
              <a:spcBef>
                <a:spcPct val="20000"/>
              </a:spcBef>
              <a:spcAft>
                <a:spcPct val="0"/>
              </a:spcAft>
              <a:buClr>
                <a:schemeClr val="tx2"/>
              </a:buClr>
              <a:buChar char="•"/>
              <a:defRPr sz="1050">
                <a:solidFill>
                  <a:schemeClr val="tx1"/>
                </a:solidFill>
                <a:latin typeface="+mn-lt"/>
              </a:defRPr>
            </a:lvl9pPr>
          </a:lstStyle>
          <a:p>
            <a:pPr algn="ctr">
              <a:lnSpc>
                <a:spcPct val="100000"/>
              </a:lnSpc>
              <a:spcAft>
                <a:spcPts val="600"/>
              </a:spcAft>
            </a:pPr>
            <a:r>
              <a:rPr lang="es-ES" sz="2400" b="1" dirty="0" smtClean="0">
                <a:solidFill>
                  <a:schemeClr val="tx1">
                    <a:lumMod val="50000"/>
                  </a:schemeClr>
                </a:solidFill>
                <a:latin typeface="+mj-lt"/>
                <a:cs typeface="Arial" panose="020B0604020202020204" pitchFamily="34" charset="0"/>
              </a:rPr>
              <a:t>Marcelo Corti</a:t>
            </a:r>
          </a:p>
          <a:p>
            <a:pPr algn="ctr">
              <a:lnSpc>
                <a:spcPct val="100000"/>
              </a:lnSpc>
              <a:spcAft>
                <a:spcPts val="600"/>
              </a:spcAft>
            </a:pPr>
            <a:r>
              <a:rPr lang="es-ES" altLang="es-AR" sz="1800" b="1" dirty="0" smtClean="0">
                <a:solidFill>
                  <a:schemeClr val="tx1">
                    <a:lumMod val="50000"/>
                  </a:schemeClr>
                </a:solidFill>
                <a:latin typeface="+mj-lt"/>
                <a:ea typeface="ＭＳ Ｐゴシック" panose="020B0600070205080204" pitchFamily="34" charset="-128"/>
                <a:cs typeface="Arial" panose="020B0604020202020204" pitchFamily="34" charset="0"/>
              </a:rPr>
              <a:t>9-12-2020</a:t>
            </a:r>
            <a:endParaRPr lang="es-AR" altLang="es-AR" sz="1600" b="1" dirty="0">
              <a:solidFill>
                <a:schemeClr val="tx1">
                  <a:lumMod val="50000"/>
                </a:schemeClr>
              </a:solidFill>
              <a:latin typeface="+mj-lt"/>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044073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5532" y="242048"/>
            <a:ext cx="10018713" cy="1041400"/>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AR" sz="3600" b="1" dirty="0" smtClean="0"/>
              <a:t>DEDUCCIÓN </a:t>
            </a:r>
            <a:r>
              <a:rPr lang="es-AR" sz="3600" b="1" dirty="0"/>
              <a:t>DE LOS MALOS CRÉDITOS</a:t>
            </a:r>
          </a:p>
        </p:txBody>
      </p:sp>
      <p:sp>
        <p:nvSpPr>
          <p:cNvPr id="3" name="Marcador de contenido 2"/>
          <p:cNvSpPr>
            <a:spLocks noGrp="1"/>
          </p:cNvSpPr>
          <p:nvPr>
            <p:ph idx="1"/>
          </p:nvPr>
        </p:nvSpPr>
        <p:spPr>
          <a:xfrm>
            <a:off x="1645533" y="1422774"/>
            <a:ext cx="10018712" cy="5008034"/>
          </a:xfrm>
        </p:spPr>
        <p:txBody>
          <a:bodyPr anchor="t">
            <a:normAutofit/>
          </a:bodyPr>
          <a:lstStyle/>
          <a:p>
            <a:pPr algn="just"/>
            <a:r>
              <a:rPr lang="es-AR" sz="3200" b="1" dirty="0" smtClean="0"/>
              <a:t>Tratamiento de los </a:t>
            </a:r>
            <a:r>
              <a:rPr lang="es-AR" sz="3200" b="1" dirty="0" err="1" smtClean="0"/>
              <a:t>recuperos</a:t>
            </a:r>
            <a:r>
              <a:rPr lang="es-AR" sz="3200" b="1" dirty="0" smtClean="0"/>
              <a:t> de incobrables</a:t>
            </a:r>
          </a:p>
          <a:p>
            <a:pPr lvl="1" algn="just">
              <a:buFont typeface="Wingdings" panose="05000000000000000000" pitchFamily="2" charset="2"/>
              <a:buChar char="§"/>
            </a:pPr>
            <a:r>
              <a:rPr lang="es-AR" sz="2800" dirty="0" smtClean="0"/>
              <a:t>Se imputan como ganancia gravada las sumas cobradas, en efectivo o en especie,  incluyendo la capitalización del crédito. </a:t>
            </a:r>
          </a:p>
          <a:p>
            <a:pPr lvl="1" algn="just">
              <a:buFont typeface="Wingdings" panose="05000000000000000000" pitchFamily="2" charset="2"/>
              <a:buChar char="§"/>
            </a:pPr>
            <a:r>
              <a:rPr lang="es-AR" sz="2800" dirty="0" smtClean="0"/>
              <a:t>No se consideran “</a:t>
            </a:r>
            <a:r>
              <a:rPr lang="es-AR" sz="2800" dirty="0" err="1" smtClean="0"/>
              <a:t>recuperos</a:t>
            </a:r>
            <a:r>
              <a:rPr lang="es-AR" sz="2800" dirty="0" smtClean="0"/>
              <a:t>”:</a:t>
            </a:r>
          </a:p>
          <a:p>
            <a:pPr lvl="2" indent="-393700" algn="just">
              <a:buClr>
                <a:srgbClr val="ECB64A"/>
              </a:buClr>
              <a:buFont typeface="Century Gothic" panose="020B0502020202020204" pitchFamily="34" charset="0"/>
              <a:buChar char="–"/>
            </a:pPr>
            <a:r>
              <a:rPr lang="es-AR" sz="2400" dirty="0" smtClean="0"/>
              <a:t>Desaparición de las causas justificativas de la deducción como incobrable;</a:t>
            </a:r>
          </a:p>
          <a:p>
            <a:pPr lvl="2" indent="-393700" algn="just">
              <a:buClr>
                <a:srgbClr val="ECB64A"/>
              </a:buClr>
              <a:buFont typeface="Century Gothic" panose="020B0502020202020204" pitchFamily="34" charset="0"/>
              <a:buChar char="–"/>
            </a:pPr>
            <a:r>
              <a:rPr lang="es-AR" sz="2400" dirty="0" smtClean="0"/>
              <a:t>La refinanciación del crédito,  la prórroga de los vencimientos, la entrega de pagarés,  la constitución de garantías, etc. </a:t>
            </a:r>
            <a:endParaRPr lang="es-AR" sz="2400" dirty="0"/>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9</a:t>
            </a:fld>
            <a:endParaRPr lang="es-AR"/>
          </a:p>
        </p:txBody>
      </p:sp>
    </p:spTree>
    <p:extLst>
      <p:ext uri="{BB962C8B-B14F-4D97-AF65-F5344CB8AC3E}">
        <p14:creationId xmlns:p14="http://schemas.microsoft.com/office/powerpoint/2010/main" val="3778383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9410" y="161366"/>
            <a:ext cx="10018713" cy="820269"/>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ES" sz="3600" b="1" dirty="0" smtClean="0"/>
              <a:t>LAS QUITAS CONCURSALES EN EL IVA</a:t>
            </a:r>
            <a:endParaRPr lang="es-AR" sz="3600" b="1" dirty="0"/>
          </a:p>
        </p:txBody>
      </p:sp>
      <p:sp>
        <p:nvSpPr>
          <p:cNvPr id="3" name="Marcador de contenido 2"/>
          <p:cNvSpPr>
            <a:spLocks noGrp="1"/>
          </p:cNvSpPr>
          <p:nvPr>
            <p:ph idx="1"/>
          </p:nvPr>
        </p:nvSpPr>
        <p:spPr>
          <a:xfrm>
            <a:off x="1909410" y="1058102"/>
            <a:ext cx="10018713" cy="5655965"/>
          </a:xfrm>
        </p:spPr>
        <p:txBody>
          <a:bodyPr anchor="t">
            <a:noAutofit/>
          </a:bodyPr>
          <a:lstStyle/>
          <a:p>
            <a:pPr algn="just">
              <a:spcBef>
                <a:spcPts val="0"/>
              </a:spcBef>
              <a:buClr>
                <a:srgbClr val="267C62"/>
              </a:buClr>
              <a:buFont typeface="Arial" panose="020B0604020202020204" pitchFamily="34" charset="0"/>
              <a:buChar char="•"/>
            </a:pPr>
            <a:r>
              <a:rPr lang="es-ES" sz="2800" b="1" dirty="0" smtClean="0">
                <a:solidFill>
                  <a:srgbClr val="000000"/>
                </a:solidFill>
                <a:latin typeface="Century Gothic" panose="020B0502020202020204" pitchFamily="34" charset="0"/>
              </a:rPr>
              <a:t>Tratamiento de las quitas y descuentos comerciales</a:t>
            </a:r>
          </a:p>
          <a:p>
            <a:pPr lvl="1" algn="just">
              <a:spcBef>
                <a:spcPts val="0"/>
              </a:spcBef>
              <a:buClr>
                <a:srgbClr val="ECB64A"/>
              </a:buClr>
              <a:buFont typeface="Century Gothic" panose="020B0502020202020204" pitchFamily="34" charset="0"/>
              <a:buChar char="–"/>
            </a:pPr>
            <a:r>
              <a:rPr lang="es-ES" sz="2200" dirty="0" smtClean="0">
                <a:solidFill>
                  <a:srgbClr val="000000"/>
                </a:solidFill>
                <a:latin typeface="Century Gothic" panose="020B0502020202020204" pitchFamily="34" charset="0"/>
              </a:rPr>
              <a:t>Art. 11 Ley IVA:   Generan débito fiscal las “devoluciones, rescisiones, descuentos, bonificaciones o quitas que, respecto del precio neto, se logren” en el período.</a:t>
            </a:r>
            <a:endParaRPr lang="es-ES" sz="2200" b="1" dirty="0">
              <a:solidFill>
                <a:srgbClr val="000000"/>
              </a:solidFill>
              <a:latin typeface="Century Gothic" panose="020B0502020202020204" pitchFamily="34" charset="0"/>
            </a:endParaRPr>
          </a:p>
          <a:p>
            <a:pPr algn="just">
              <a:spcBef>
                <a:spcPts val="0"/>
              </a:spcBef>
              <a:buClr>
                <a:srgbClr val="267C62"/>
              </a:buClr>
              <a:buFont typeface="Arial" panose="020B0604020202020204" pitchFamily="34" charset="0"/>
              <a:buChar char="•"/>
            </a:pPr>
            <a:r>
              <a:rPr lang="es-ES" sz="2800" b="1" dirty="0" smtClean="0">
                <a:solidFill>
                  <a:srgbClr val="000000"/>
                </a:solidFill>
                <a:latin typeface="Century Gothic" panose="020B0502020202020204" pitchFamily="34" charset="0"/>
              </a:rPr>
              <a:t>Tratamiento de las quitas concursales – CSJ, Celulosa</a:t>
            </a:r>
          </a:p>
          <a:p>
            <a:pPr marL="0" indent="0" algn="just">
              <a:spcBef>
                <a:spcPts val="0"/>
              </a:spcBef>
              <a:buClr>
                <a:srgbClr val="267C62"/>
              </a:buClr>
              <a:buNone/>
            </a:pPr>
            <a:r>
              <a:rPr lang="es-ES" sz="2800" b="1" dirty="0">
                <a:solidFill>
                  <a:srgbClr val="000000"/>
                </a:solidFill>
                <a:latin typeface="Century Gothic" panose="020B0502020202020204" pitchFamily="34" charset="0"/>
              </a:rPr>
              <a:t> </a:t>
            </a:r>
            <a:r>
              <a:rPr lang="es-ES" sz="2800" b="1" dirty="0" smtClean="0">
                <a:solidFill>
                  <a:srgbClr val="000000"/>
                </a:solidFill>
                <a:latin typeface="Century Gothic" panose="020B0502020202020204" pitchFamily="34" charset="0"/>
              </a:rPr>
              <a:t>  Campana SA, 3/3/15-</a:t>
            </a:r>
          </a:p>
          <a:p>
            <a:pPr lvl="1" algn="just">
              <a:spcBef>
                <a:spcPts val="0"/>
              </a:spcBef>
              <a:buClr>
                <a:srgbClr val="ECB64A"/>
              </a:buClr>
              <a:buFont typeface="Century Gothic" panose="020B0502020202020204" pitchFamily="34" charset="0"/>
              <a:buChar char="–"/>
            </a:pPr>
            <a:r>
              <a:rPr lang="es-ES" sz="2200" dirty="0" smtClean="0">
                <a:solidFill>
                  <a:srgbClr val="000000"/>
                </a:solidFill>
                <a:latin typeface="Century Gothic" panose="020B0502020202020204" pitchFamily="34" charset="0"/>
              </a:rPr>
              <a:t>Las </a:t>
            </a:r>
            <a:r>
              <a:rPr lang="es-ES" sz="2200" dirty="0">
                <a:solidFill>
                  <a:srgbClr val="000000"/>
                </a:solidFill>
                <a:latin typeface="Century Gothic" panose="020B0502020202020204" pitchFamily="34" charset="0"/>
              </a:rPr>
              <a:t>quitas concursales no se acuerdan “respecto del precio neto” de </a:t>
            </a:r>
            <a:r>
              <a:rPr lang="es-ES" sz="2200" dirty="0" smtClean="0">
                <a:solidFill>
                  <a:srgbClr val="000000"/>
                </a:solidFill>
                <a:latin typeface="Century Gothic" panose="020B0502020202020204" pitchFamily="34" charset="0"/>
              </a:rPr>
              <a:t>la venta</a:t>
            </a:r>
            <a:r>
              <a:rPr lang="es-ES" sz="2200" dirty="0">
                <a:solidFill>
                  <a:srgbClr val="000000"/>
                </a:solidFill>
                <a:latin typeface="Century Gothic" panose="020B0502020202020204" pitchFamily="34" charset="0"/>
              </a:rPr>
              <a:t>, locación o prestación gravada,  sino que obedecen a otra razón</a:t>
            </a:r>
            <a:r>
              <a:rPr lang="es-ES" sz="2200" dirty="0" smtClean="0">
                <a:solidFill>
                  <a:srgbClr val="000000"/>
                </a:solidFill>
                <a:latin typeface="Century Gothic" panose="020B0502020202020204" pitchFamily="34" charset="0"/>
              </a:rPr>
              <a:t>, ulterior </a:t>
            </a:r>
            <a:r>
              <a:rPr lang="es-ES" sz="2200" dirty="0">
                <a:solidFill>
                  <a:srgbClr val="000000"/>
                </a:solidFill>
                <a:latin typeface="Century Gothic" panose="020B0502020202020204" pitchFamily="34" charset="0"/>
              </a:rPr>
              <a:t>y ajena a ese precio neto, como es el crédito verificado a </a:t>
            </a:r>
            <a:r>
              <a:rPr lang="es-ES" sz="2200" dirty="0" smtClean="0">
                <a:solidFill>
                  <a:srgbClr val="000000"/>
                </a:solidFill>
                <a:latin typeface="Century Gothic" panose="020B0502020202020204" pitchFamily="34" charset="0"/>
              </a:rPr>
              <a:t>aquellos proveedores </a:t>
            </a:r>
            <a:r>
              <a:rPr lang="es-ES" sz="2200" dirty="0">
                <a:solidFill>
                  <a:srgbClr val="000000"/>
                </a:solidFill>
                <a:latin typeface="Century Gothic" panose="020B0502020202020204" pitchFamily="34" charset="0"/>
              </a:rPr>
              <a:t>que debieron presentarse en el proceso judicial para </a:t>
            </a:r>
            <a:r>
              <a:rPr lang="es-ES" sz="2200" dirty="0" smtClean="0">
                <a:solidFill>
                  <a:srgbClr val="000000"/>
                </a:solidFill>
                <a:latin typeface="Century Gothic" panose="020B0502020202020204" pitchFamily="34" charset="0"/>
              </a:rPr>
              <a:t>requerir el </a:t>
            </a:r>
            <a:r>
              <a:rPr lang="es-ES" sz="2200" dirty="0">
                <a:solidFill>
                  <a:srgbClr val="000000"/>
                </a:solidFill>
                <a:latin typeface="Century Gothic" panose="020B0502020202020204" pitchFamily="34" charset="0"/>
              </a:rPr>
              <a:t>pago de los importes adeudados.</a:t>
            </a:r>
          </a:p>
          <a:p>
            <a:pPr lvl="1" algn="just">
              <a:spcBef>
                <a:spcPts val="0"/>
              </a:spcBef>
              <a:buClr>
                <a:srgbClr val="ECB64A"/>
              </a:buClr>
              <a:buFont typeface="Century Gothic" panose="020B0502020202020204" pitchFamily="34" charset="0"/>
              <a:buChar char="–"/>
            </a:pPr>
            <a:r>
              <a:rPr lang="es-ES" sz="2200" dirty="0" smtClean="0">
                <a:solidFill>
                  <a:srgbClr val="000000"/>
                </a:solidFill>
                <a:latin typeface="Century Gothic" panose="020B0502020202020204" pitchFamily="34" charset="0"/>
              </a:rPr>
              <a:t>Por </a:t>
            </a:r>
            <a:r>
              <a:rPr lang="es-ES" sz="2200" dirty="0">
                <a:solidFill>
                  <a:srgbClr val="000000"/>
                </a:solidFill>
                <a:latin typeface="Century Gothic" panose="020B0502020202020204" pitchFamily="34" charset="0"/>
              </a:rPr>
              <a:t>el principio de legalidad –no es válida la extensión por analogía de </a:t>
            </a:r>
            <a:r>
              <a:rPr lang="es-ES" sz="2200" dirty="0" smtClean="0">
                <a:solidFill>
                  <a:srgbClr val="000000"/>
                </a:solidFill>
                <a:latin typeface="Century Gothic" panose="020B0502020202020204" pitchFamily="34" charset="0"/>
              </a:rPr>
              <a:t>la base </a:t>
            </a:r>
            <a:r>
              <a:rPr lang="es-ES" sz="2200" dirty="0">
                <a:solidFill>
                  <a:srgbClr val="000000"/>
                </a:solidFill>
                <a:latin typeface="Century Gothic" panose="020B0502020202020204" pitchFamily="34" charset="0"/>
              </a:rPr>
              <a:t>imponible definida en la ley,  las quitas concursales no se </a:t>
            </a:r>
            <a:r>
              <a:rPr lang="es-ES" sz="2200" dirty="0" smtClean="0">
                <a:solidFill>
                  <a:srgbClr val="000000"/>
                </a:solidFill>
                <a:latin typeface="Century Gothic" panose="020B0502020202020204" pitchFamily="34" charset="0"/>
              </a:rPr>
              <a:t>encuentran alcanzadas </a:t>
            </a:r>
            <a:r>
              <a:rPr lang="es-ES" sz="2200" dirty="0">
                <a:solidFill>
                  <a:srgbClr val="000000"/>
                </a:solidFill>
                <a:latin typeface="Century Gothic" panose="020B0502020202020204" pitchFamily="34" charset="0"/>
              </a:rPr>
              <a:t>por el IVA.</a:t>
            </a:r>
          </a:p>
          <a:p>
            <a:pPr algn="just">
              <a:spcBef>
                <a:spcPts val="0"/>
              </a:spcBef>
              <a:buClr>
                <a:srgbClr val="267C62"/>
              </a:buClr>
              <a:buFont typeface="Arial" panose="020B0604020202020204" pitchFamily="34" charset="0"/>
              <a:buChar char="•"/>
            </a:pPr>
            <a:endParaRPr lang="es-ES" sz="3200" b="1" dirty="0" smtClean="0">
              <a:solidFill>
                <a:srgbClr val="000000"/>
              </a:solidFill>
              <a:latin typeface="Century Gothic" panose="020B0502020202020204" pitchFamily="34" charset="0"/>
            </a:endParaRPr>
          </a:p>
          <a:p>
            <a:pPr algn="just">
              <a:spcBef>
                <a:spcPts val="0"/>
              </a:spcBef>
              <a:buClr>
                <a:srgbClr val="267C62"/>
              </a:buClr>
              <a:buFont typeface="Arial" panose="020B0604020202020204" pitchFamily="34" charset="0"/>
              <a:buChar char="•"/>
            </a:pPr>
            <a:endParaRPr lang="es-ES" sz="3200" b="1" dirty="0">
              <a:solidFill>
                <a:srgbClr val="000000"/>
              </a:solidFill>
              <a:latin typeface="Century Gothic" panose="020B0502020202020204" pitchFamily="34" charset="0"/>
            </a:endParaRPr>
          </a:p>
          <a:p>
            <a:pPr algn="just">
              <a:spcBef>
                <a:spcPts val="0"/>
              </a:spcBef>
              <a:buClr>
                <a:srgbClr val="267C62"/>
              </a:buClr>
              <a:buFont typeface="Arial" panose="020B0604020202020204" pitchFamily="34" charset="0"/>
              <a:buChar char="•"/>
            </a:pPr>
            <a:endParaRPr lang="es-ES" sz="3200" b="1" dirty="0" smtClean="0">
              <a:solidFill>
                <a:srgbClr val="000000"/>
              </a:solidFill>
              <a:latin typeface="Century Gothic" panose="020B0502020202020204" pitchFamily="34" charset="0"/>
            </a:endParaRPr>
          </a:p>
          <a:p>
            <a:pPr marL="0" indent="0" algn="just">
              <a:spcBef>
                <a:spcPts val="0"/>
              </a:spcBef>
              <a:buClr>
                <a:srgbClr val="267C62"/>
              </a:buClr>
              <a:buNone/>
            </a:pPr>
            <a:endParaRPr lang="es-ES" sz="3200" b="1" dirty="0">
              <a:solidFill>
                <a:srgbClr val="000000"/>
              </a:solidFill>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10</a:t>
            </a:fld>
            <a:endParaRPr lang="es-AR"/>
          </a:p>
        </p:txBody>
      </p:sp>
    </p:spTree>
    <p:extLst>
      <p:ext uri="{BB962C8B-B14F-4D97-AF65-F5344CB8AC3E}">
        <p14:creationId xmlns:p14="http://schemas.microsoft.com/office/powerpoint/2010/main" val="1124688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8701" y="1082738"/>
            <a:ext cx="9880050" cy="3583392"/>
          </a:xfrm>
        </p:spPr>
        <p:txBody>
          <a:bodyPr>
            <a:normAutofit/>
          </a:bodyPr>
          <a:lstStyle/>
          <a:p>
            <a:pPr marL="0" indent="0" algn="ctr">
              <a:buNone/>
            </a:pPr>
            <a:r>
              <a:rPr lang="es-AR" sz="4000" b="1" dirty="0" smtClean="0"/>
              <a:t>MUCHAS </a:t>
            </a:r>
            <a:r>
              <a:rPr lang="es-AR" sz="4000" b="1" dirty="0"/>
              <a:t>GRACIAS</a:t>
            </a: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11</a:t>
            </a:fld>
            <a:endParaRPr lang="es-AR"/>
          </a:p>
        </p:txBody>
      </p:sp>
    </p:spTree>
    <p:extLst>
      <p:ext uri="{BB962C8B-B14F-4D97-AF65-F5344CB8AC3E}">
        <p14:creationId xmlns:p14="http://schemas.microsoft.com/office/powerpoint/2010/main" val="2965573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5012" y="121024"/>
            <a:ext cx="10153112" cy="820270"/>
          </a:xfrm>
          <a:noFill/>
          <a:ln w="9525">
            <a:solidFill>
              <a:srgbClr val="ECB64A"/>
            </a:solidFill>
            <a:miter lim="800000"/>
            <a:headEnd/>
            <a:tailEnd/>
          </a:ln>
        </p:spPr>
        <p:txBody>
          <a:bodyPr vert="horz" wrap="square" lIns="0" tIns="0" rIns="0" bIns="0" numCol="1" rtlCol="0" anchor="ctr" anchorCtr="0" compatLnSpc="1">
            <a:prstTxWarp prst="textNoShape">
              <a:avLst/>
            </a:prstTxWarp>
            <a:normAutofit/>
          </a:bodyPr>
          <a:lstStyle/>
          <a:p>
            <a:pPr algn="ctr"/>
            <a:r>
              <a:rPr lang="es-ES" sz="3600" b="1" dirty="0" smtClean="0"/>
              <a:t>DEDUCCIÓN </a:t>
            </a:r>
            <a:r>
              <a:rPr lang="es-ES" sz="3600" b="1" dirty="0" smtClean="0"/>
              <a:t>DE LOS MALOS CRÉDITOS</a:t>
            </a:r>
            <a:endParaRPr lang="es-AR" sz="3600" b="1" dirty="0"/>
          </a:p>
        </p:txBody>
      </p:sp>
      <p:sp>
        <p:nvSpPr>
          <p:cNvPr id="3" name="Marcador de contenido 2"/>
          <p:cNvSpPr>
            <a:spLocks noGrp="1"/>
          </p:cNvSpPr>
          <p:nvPr>
            <p:ph idx="1"/>
          </p:nvPr>
        </p:nvSpPr>
        <p:spPr>
          <a:xfrm>
            <a:off x="1775012" y="1003052"/>
            <a:ext cx="10153112" cy="5720478"/>
          </a:xfrm>
        </p:spPr>
        <p:txBody>
          <a:bodyPr anchor="t">
            <a:noAutofit/>
          </a:bodyPr>
          <a:lstStyle/>
          <a:p>
            <a:pPr algn="just">
              <a:spcBef>
                <a:spcPts val="0"/>
              </a:spcBef>
              <a:spcAft>
                <a:spcPts val="1200"/>
              </a:spcAft>
              <a:buClr>
                <a:srgbClr val="267C62"/>
              </a:buClr>
              <a:buFont typeface="Arial" panose="020B0604020202020204" pitchFamily="34" charset="0"/>
              <a:buChar char="•"/>
            </a:pPr>
            <a:r>
              <a:rPr lang="es-AR" sz="3200" b="1" dirty="0" smtClean="0">
                <a:solidFill>
                  <a:srgbClr val="000000"/>
                </a:solidFill>
                <a:latin typeface="Century Gothic" panose="020B0502020202020204" pitchFamily="34" charset="0"/>
              </a:rPr>
              <a:t>Primera categoría – DR art. 110</a:t>
            </a:r>
            <a:endParaRPr lang="es-AR" sz="3200" dirty="0" smtClean="0">
              <a:solidFill>
                <a:srgbClr val="000000"/>
              </a:solidFill>
              <a:latin typeface="Century Gothic" panose="020B0502020202020204" pitchFamily="34" charset="0"/>
            </a:endParaRPr>
          </a:p>
          <a:p>
            <a:pPr marL="363538" indent="0" algn="just">
              <a:spcBef>
                <a:spcPts val="0"/>
              </a:spcBef>
              <a:spcAft>
                <a:spcPts val="1200"/>
              </a:spcAft>
              <a:buClr>
                <a:srgbClr val="267C62"/>
              </a:buClr>
              <a:buNone/>
            </a:pPr>
            <a:r>
              <a:rPr lang="es-AR" sz="2200" dirty="0" smtClean="0">
                <a:solidFill>
                  <a:srgbClr val="000000"/>
                </a:solidFill>
                <a:latin typeface="Century Gothic" panose="020B0502020202020204" pitchFamily="34" charset="0"/>
              </a:rPr>
              <a:t>No se encuentran gravados los alquileres adeudados al finalizar los juicios de desalojo y de cobro.   En casos especiales,  la AFIP podrá considerar otros índices que evidencien la incobrabilidad de los alquileres devengados.</a:t>
            </a:r>
          </a:p>
          <a:p>
            <a:pPr algn="just">
              <a:spcBef>
                <a:spcPts val="0"/>
              </a:spcBef>
              <a:spcAft>
                <a:spcPts val="1200"/>
              </a:spcAft>
              <a:buClr>
                <a:srgbClr val="267C62"/>
              </a:buClr>
              <a:buFont typeface="Arial" panose="020B0604020202020204" pitchFamily="34" charset="0"/>
              <a:buChar char="•"/>
            </a:pPr>
            <a:r>
              <a:rPr lang="es-AR" sz="3200" b="1" dirty="0" smtClean="0">
                <a:solidFill>
                  <a:srgbClr val="000000"/>
                </a:solidFill>
                <a:latin typeface="Century Gothic" panose="020B0502020202020204" pitchFamily="34" charset="0"/>
              </a:rPr>
              <a:t>Tercera categoría -  Ley art. 91 – DR art. 214</a:t>
            </a:r>
          </a:p>
          <a:p>
            <a:pPr marL="363538" indent="0" algn="just">
              <a:spcBef>
                <a:spcPts val="0"/>
              </a:spcBef>
              <a:spcAft>
                <a:spcPts val="1200"/>
              </a:spcAft>
              <a:buClr>
                <a:srgbClr val="267C62"/>
              </a:buClr>
              <a:buNone/>
            </a:pPr>
            <a:r>
              <a:rPr lang="es-AR" sz="2200" dirty="0" smtClean="0">
                <a:solidFill>
                  <a:srgbClr val="000000"/>
                </a:solidFill>
                <a:latin typeface="Century Gothic" panose="020B0502020202020204" pitchFamily="34" charset="0"/>
              </a:rPr>
              <a:t>Resultan </a:t>
            </a:r>
            <a:r>
              <a:rPr lang="es-AR" sz="2200" dirty="0">
                <a:solidFill>
                  <a:srgbClr val="000000"/>
                </a:solidFill>
                <a:latin typeface="Century Gothic" panose="020B0502020202020204" pitchFamily="34" charset="0"/>
              </a:rPr>
              <a:t>deducibles los castigos y previsiones contra los malos créditos </a:t>
            </a:r>
            <a:r>
              <a:rPr lang="es-AR" sz="2200" dirty="0" smtClean="0">
                <a:solidFill>
                  <a:srgbClr val="000000"/>
                </a:solidFill>
                <a:latin typeface="Century Gothic" panose="020B0502020202020204" pitchFamily="34" charset="0"/>
              </a:rPr>
              <a:t>en cantidades </a:t>
            </a:r>
            <a:r>
              <a:rPr lang="es-AR" sz="2200" dirty="0">
                <a:solidFill>
                  <a:srgbClr val="000000"/>
                </a:solidFill>
                <a:latin typeface="Century Gothic" panose="020B0502020202020204" pitchFamily="34" charset="0"/>
              </a:rPr>
              <a:t>justificables de acuerdo con los usos y costumbres del ramo. </a:t>
            </a:r>
            <a:r>
              <a:rPr lang="es-AR" sz="2200" dirty="0" smtClean="0">
                <a:solidFill>
                  <a:srgbClr val="000000"/>
                </a:solidFill>
                <a:latin typeface="Century Gothic" panose="020B0502020202020204" pitchFamily="34" charset="0"/>
              </a:rPr>
              <a:t>La deducción </a:t>
            </a:r>
            <a:r>
              <a:rPr lang="es-AR" sz="2200" dirty="0">
                <a:solidFill>
                  <a:srgbClr val="000000"/>
                </a:solidFill>
                <a:latin typeface="Century Gothic" panose="020B0502020202020204" pitchFamily="34" charset="0"/>
              </a:rPr>
              <a:t>resulta procedente si los créditos dudosos o incobrables </a:t>
            </a:r>
            <a:r>
              <a:rPr lang="es-AR" sz="2200" dirty="0" smtClean="0">
                <a:solidFill>
                  <a:srgbClr val="000000"/>
                </a:solidFill>
                <a:latin typeface="Century Gothic" panose="020B0502020202020204" pitchFamily="34" charset="0"/>
              </a:rPr>
              <a:t>tienen origen </a:t>
            </a:r>
            <a:r>
              <a:rPr lang="es-AR" sz="2200" dirty="0">
                <a:solidFill>
                  <a:srgbClr val="000000"/>
                </a:solidFill>
                <a:latin typeface="Century Gothic" panose="020B0502020202020204" pitchFamily="34" charset="0"/>
              </a:rPr>
              <a:t>en operaciones comerciales.</a:t>
            </a:r>
          </a:p>
          <a:p>
            <a:pPr marL="363538" indent="0" algn="just">
              <a:spcBef>
                <a:spcPts val="0"/>
              </a:spcBef>
              <a:spcAft>
                <a:spcPts val="1200"/>
              </a:spcAft>
              <a:buClr>
                <a:srgbClr val="267C62"/>
              </a:buClr>
              <a:buNone/>
            </a:pPr>
            <a:r>
              <a:rPr lang="es-AR" sz="2200" dirty="0" smtClean="0">
                <a:solidFill>
                  <a:srgbClr val="000000"/>
                </a:solidFill>
                <a:latin typeface="Century Gothic" panose="020B0502020202020204" pitchFamily="34" charset="0"/>
              </a:rPr>
              <a:t>En </a:t>
            </a:r>
            <a:r>
              <a:rPr lang="es-AR" sz="2200" dirty="0">
                <a:solidFill>
                  <a:srgbClr val="000000"/>
                </a:solidFill>
                <a:latin typeface="Century Gothic" panose="020B0502020202020204" pitchFamily="34" charset="0"/>
              </a:rPr>
              <a:t>la causa Banco Francés -9/11/10-,  la CSJ interpretó que el término “</a:t>
            </a:r>
            <a:r>
              <a:rPr lang="es-AR" sz="2200" dirty="0" smtClean="0">
                <a:solidFill>
                  <a:srgbClr val="000000"/>
                </a:solidFill>
                <a:latin typeface="Century Gothic" panose="020B0502020202020204" pitchFamily="34" charset="0"/>
              </a:rPr>
              <a:t>malos créditos</a:t>
            </a:r>
            <a:r>
              <a:rPr lang="es-AR" sz="2200" dirty="0">
                <a:solidFill>
                  <a:srgbClr val="000000"/>
                </a:solidFill>
                <a:latin typeface="Century Gothic" panose="020B0502020202020204" pitchFamily="34" charset="0"/>
              </a:rPr>
              <a:t>” al que alude la ley comprende a los créditos dudosos y a los </a:t>
            </a:r>
            <a:r>
              <a:rPr lang="es-AR" sz="2200" dirty="0" smtClean="0">
                <a:solidFill>
                  <a:srgbClr val="000000"/>
                </a:solidFill>
                <a:latin typeface="Century Gothic" panose="020B0502020202020204" pitchFamily="34" charset="0"/>
              </a:rPr>
              <a:t>incobrables y </a:t>
            </a:r>
            <a:r>
              <a:rPr lang="es-AR" sz="2200" dirty="0">
                <a:solidFill>
                  <a:srgbClr val="000000"/>
                </a:solidFill>
                <a:latin typeface="Century Gothic" panose="020B0502020202020204" pitchFamily="34" charset="0"/>
              </a:rPr>
              <a:t>que sólo a éstos últimos le son aplicables los índices de incobrabilidad del DR.</a:t>
            </a: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1</a:t>
            </a:fld>
            <a:endParaRPr lang="es-AR"/>
          </a:p>
        </p:txBody>
      </p:sp>
    </p:spTree>
    <p:extLst>
      <p:ext uri="{BB962C8B-B14F-4D97-AF65-F5344CB8AC3E}">
        <p14:creationId xmlns:p14="http://schemas.microsoft.com/office/powerpoint/2010/main" val="1575927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0899" y="191901"/>
            <a:ext cx="10222171" cy="883864"/>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ES" sz="3600" b="1" dirty="0" smtClean="0"/>
              <a:t>DEDUCCIÓN </a:t>
            </a:r>
            <a:r>
              <a:rPr lang="es-ES" sz="3600" b="1" dirty="0" smtClean="0"/>
              <a:t>DE LOS MALOS CRÉDITOS</a:t>
            </a:r>
            <a:endParaRPr lang="es-AR" sz="3600" b="1" dirty="0"/>
          </a:p>
        </p:txBody>
      </p:sp>
      <p:sp>
        <p:nvSpPr>
          <p:cNvPr id="3" name="Marcador de contenido 2"/>
          <p:cNvSpPr>
            <a:spLocks noGrp="1"/>
          </p:cNvSpPr>
          <p:nvPr>
            <p:ph idx="1"/>
          </p:nvPr>
        </p:nvSpPr>
        <p:spPr>
          <a:xfrm>
            <a:off x="1570898" y="1304364"/>
            <a:ext cx="10222172" cy="5056095"/>
          </a:xfrm>
        </p:spPr>
        <p:txBody>
          <a:bodyPr anchor="t">
            <a:noAutofit/>
          </a:bodyPr>
          <a:lstStyle/>
          <a:p>
            <a:pPr algn="just">
              <a:spcBef>
                <a:spcPts val="0"/>
              </a:spcBef>
              <a:spcAft>
                <a:spcPts val="1200"/>
              </a:spcAft>
              <a:buClr>
                <a:srgbClr val="267C62"/>
              </a:buClr>
              <a:buFont typeface="Arial" panose="020B0604020202020204" pitchFamily="34" charset="0"/>
              <a:buChar char="•"/>
            </a:pPr>
            <a:r>
              <a:rPr lang="es-AR" sz="3200" b="1" dirty="0" smtClean="0">
                <a:solidFill>
                  <a:srgbClr val="000000"/>
                </a:solidFill>
                <a:latin typeface="Century Gothic" panose="020B0502020202020204" pitchFamily="34" charset="0"/>
              </a:rPr>
              <a:t>Sistema de la previsión – DR art. 215, 216 y 217</a:t>
            </a:r>
          </a:p>
          <a:p>
            <a:pPr marL="712788" lvl="1" indent="-444500" algn="just">
              <a:spcBef>
                <a:spcPts val="0"/>
              </a:spcBef>
              <a:spcAft>
                <a:spcPts val="1200"/>
              </a:spcAft>
              <a:buClr>
                <a:srgbClr val="ECB64A"/>
              </a:buClr>
              <a:buFont typeface="Century Gothic" panose="020B0502020202020204" pitchFamily="34" charset="0"/>
              <a:buChar char="–"/>
            </a:pPr>
            <a:r>
              <a:rPr lang="es-AR" sz="2000" dirty="0" smtClean="0">
                <a:solidFill>
                  <a:srgbClr val="000000"/>
                </a:solidFill>
                <a:latin typeface="Century Gothic" panose="020B0502020202020204" pitchFamily="34" charset="0"/>
              </a:rPr>
              <a:t>Se obtiene el porcentaje relacionando los incobrables producidos en los tres últimos ejercicios, incluido el de la constitución del fondo y el saldo de los créditos existentes al inicio de cada uno de los ejercicios indicados.</a:t>
            </a:r>
            <a:endParaRPr lang="es-AR" sz="2000" b="1" dirty="0" smtClean="0">
              <a:solidFill>
                <a:srgbClr val="000000"/>
              </a:solidFill>
              <a:latin typeface="Century Gothic" panose="020B0502020202020204" pitchFamily="34" charset="0"/>
            </a:endParaRPr>
          </a:p>
          <a:p>
            <a:pPr marL="712788" lvl="1" indent="-444500" algn="just">
              <a:spcBef>
                <a:spcPts val="0"/>
              </a:spcBef>
              <a:spcAft>
                <a:spcPts val="1200"/>
              </a:spcAft>
              <a:buClr>
                <a:srgbClr val="ECB64A"/>
              </a:buClr>
              <a:buFont typeface="Century Gothic" panose="020B0502020202020204" pitchFamily="34" charset="0"/>
              <a:buChar char="–"/>
            </a:pPr>
            <a:r>
              <a:rPr lang="es-AR" sz="2000" dirty="0">
                <a:solidFill>
                  <a:srgbClr val="000000"/>
                </a:solidFill>
                <a:latin typeface="Century Gothic" panose="020B0502020202020204" pitchFamily="34" charset="0"/>
              </a:rPr>
              <a:t>Los incobrables se imputan a la previsión constituida.  Si no alcanzara, el excedente se imputa a resultados.    Se imputa a ganancia el saldo no utilizado de la previsión al cierre del ejercicio y como quebranto el importe de la previsión correspondiente al nuevo ejercicio.</a:t>
            </a:r>
          </a:p>
          <a:p>
            <a:pPr marL="712788" lvl="1" indent="-444500" algn="just">
              <a:spcBef>
                <a:spcPts val="0"/>
              </a:spcBef>
              <a:spcAft>
                <a:spcPts val="1200"/>
              </a:spcAft>
              <a:buClr>
                <a:srgbClr val="ECB64A"/>
              </a:buClr>
              <a:buFont typeface="Century Gothic" panose="020B0502020202020204" pitchFamily="34" charset="0"/>
              <a:buChar char="–"/>
            </a:pPr>
            <a:r>
              <a:rPr lang="es-AR" sz="2000" dirty="0">
                <a:solidFill>
                  <a:srgbClr val="000000"/>
                </a:solidFill>
                <a:latin typeface="Century Gothic" panose="020B0502020202020204" pitchFamily="34" charset="0"/>
              </a:rPr>
              <a:t>Debe comunicarse previamente a la AFIP su implantación.  Se constituye aplicando el porcentaje indicado en el primer párrafo sobre el saldo de créditos al cierre del ejercicio.  No resulta deducible en el ejercicio de implantación, pero podrá deducirse cuando se desista del sistema,  en el ejercicio en que ello ocurra.</a:t>
            </a: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2</a:t>
            </a:fld>
            <a:endParaRPr lang="es-AR"/>
          </a:p>
        </p:txBody>
      </p:sp>
    </p:spTree>
    <p:extLst>
      <p:ext uri="{BB962C8B-B14F-4D97-AF65-F5344CB8AC3E}">
        <p14:creationId xmlns:p14="http://schemas.microsoft.com/office/powerpoint/2010/main" val="2967873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39661" y="228600"/>
            <a:ext cx="10160986" cy="1142999"/>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AR" sz="3600" b="1" dirty="0" smtClean="0"/>
              <a:t>DEDUCCIÓN </a:t>
            </a:r>
            <a:r>
              <a:rPr lang="es-AR" sz="3600" b="1" dirty="0"/>
              <a:t>DE LOS MALOS CRÉDITOS</a:t>
            </a:r>
          </a:p>
        </p:txBody>
      </p:sp>
      <p:sp>
        <p:nvSpPr>
          <p:cNvPr id="3" name="Marcador de contenido 2"/>
          <p:cNvSpPr>
            <a:spLocks noGrp="1"/>
          </p:cNvSpPr>
          <p:nvPr>
            <p:ph idx="1"/>
          </p:nvPr>
        </p:nvSpPr>
        <p:spPr>
          <a:xfrm>
            <a:off x="1739660" y="1862667"/>
            <a:ext cx="10018713" cy="4094380"/>
          </a:xfrm>
        </p:spPr>
        <p:txBody>
          <a:bodyPr anchor="t">
            <a:normAutofit/>
          </a:bodyPr>
          <a:lstStyle/>
          <a:p>
            <a:pPr algn="just"/>
            <a:r>
              <a:rPr lang="es-AR" sz="3200" b="1" dirty="0" smtClean="0"/>
              <a:t>Deducción de los incobrables “reales” – DR art. 214 y 217</a:t>
            </a:r>
          </a:p>
          <a:p>
            <a:pPr marL="712788" lvl="1" indent="-349250" algn="just">
              <a:buClr>
                <a:srgbClr val="ECB64A"/>
              </a:buClr>
              <a:buFont typeface="Century Gothic" panose="020B0502020202020204" pitchFamily="34" charset="0"/>
              <a:buChar char="–"/>
            </a:pPr>
            <a:r>
              <a:rPr lang="es-AR" sz="2400" dirty="0" smtClean="0"/>
              <a:t>Se imputan como quebranto del ejercicio fiscal en el que se generan.</a:t>
            </a:r>
          </a:p>
          <a:p>
            <a:pPr marL="712788" lvl="1" indent="-349250" algn="just">
              <a:buClr>
                <a:srgbClr val="ECB64A"/>
              </a:buClr>
              <a:buFont typeface="Century Gothic" panose="020B0502020202020204" pitchFamily="34" charset="0"/>
              <a:buChar char="–"/>
            </a:pPr>
            <a:r>
              <a:rPr lang="es-AR" sz="2400" dirty="0" smtClean="0"/>
              <a:t>La deducción resulta procedente en el período fiscal en el que se verifique alguno de los índices de incobrabilidad que la reglamentación dispone.</a:t>
            </a:r>
            <a:endParaRPr lang="es-AR" sz="3600" b="1" dirty="0"/>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3</a:t>
            </a:fld>
            <a:endParaRPr lang="es-AR"/>
          </a:p>
        </p:txBody>
      </p:sp>
    </p:spTree>
    <p:extLst>
      <p:ext uri="{BB962C8B-B14F-4D97-AF65-F5344CB8AC3E}">
        <p14:creationId xmlns:p14="http://schemas.microsoft.com/office/powerpoint/2010/main" val="2735500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5532" y="65554"/>
            <a:ext cx="10228221" cy="942975"/>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ES" sz="3600" b="1" dirty="0" smtClean="0"/>
              <a:t>DEDUCCIÓN </a:t>
            </a:r>
            <a:r>
              <a:rPr lang="es-ES" sz="3600" b="1" dirty="0" smtClean="0"/>
              <a:t>DE LOS MALOS CRÉDITOS</a:t>
            </a:r>
            <a:endParaRPr lang="es-AR" sz="3600" b="1" dirty="0"/>
          </a:p>
        </p:txBody>
      </p:sp>
      <p:sp>
        <p:nvSpPr>
          <p:cNvPr id="3" name="Marcador de contenido 2"/>
          <p:cNvSpPr>
            <a:spLocks noGrp="1"/>
          </p:cNvSpPr>
          <p:nvPr>
            <p:ph idx="1"/>
          </p:nvPr>
        </p:nvSpPr>
        <p:spPr>
          <a:xfrm>
            <a:off x="1645532" y="1129553"/>
            <a:ext cx="10018713" cy="5440581"/>
          </a:xfrm>
        </p:spPr>
        <p:txBody>
          <a:bodyPr anchor="t">
            <a:noAutofit/>
          </a:bodyPr>
          <a:lstStyle/>
          <a:p>
            <a:pPr algn="just">
              <a:spcBef>
                <a:spcPts val="0"/>
              </a:spcBef>
              <a:spcAft>
                <a:spcPts val="1200"/>
              </a:spcAft>
              <a:buClr>
                <a:srgbClr val="267C62"/>
              </a:buClr>
              <a:buFont typeface="Arial" panose="020B0604020202020204" pitchFamily="34" charset="0"/>
              <a:buChar char="•"/>
            </a:pPr>
            <a:r>
              <a:rPr lang="es-ES" sz="3200" b="1" dirty="0" smtClean="0">
                <a:solidFill>
                  <a:srgbClr val="000000"/>
                </a:solidFill>
                <a:latin typeface="Century Gothic" panose="020B0502020202020204" pitchFamily="34" charset="0"/>
              </a:rPr>
              <a:t>Índices de incobrabilidad – DR art. 217</a:t>
            </a:r>
            <a:endParaRPr lang="es-ES" sz="3200" b="1" dirty="0">
              <a:solidFill>
                <a:srgbClr val="000000"/>
              </a:solidFill>
              <a:latin typeface="Century Gothic" panose="020B0502020202020204" pitchFamily="34" charset="0"/>
            </a:endParaRPr>
          </a:p>
          <a:p>
            <a:pPr marL="538163" lvl="1" indent="-269875" algn="just">
              <a:spcBef>
                <a:spcPts val="0"/>
              </a:spcBef>
              <a:spcAft>
                <a:spcPts val="1200"/>
              </a:spcAft>
              <a:buClr>
                <a:srgbClr val="267C62"/>
              </a:buClr>
              <a:buFont typeface="Wingdings" panose="05000000000000000000" pitchFamily="2" charset="2"/>
              <a:buChar char="§"/>
            </a:pPr>
            <a:r>
              <a:rPr lang="es-ES" sz="2800" b="1" dirty="0" smtClean="0">
                <a:solidFill>
                  <a:srgbClr val="000000"/>
                </a:solidFill>
                <a:latin typeface="Century Gothic" panose="020B0502020202020204" pitchFamily="34" charset="0"/>
              </a:rPr>
              <a:t>Verificación del crédito en el concurso preventivo</a:t>
            </a:r>
          </a:p>
          <a:p>
            <a:pPr marL="981075" lvl="2" indent="-349250" algn="just">
              <a:spcBef>
                <a:spcPts val="0"/>
              </a:spcBef>
              <a:spcAft>
                <a:spcPts val="1200"/>
              </a:spcAft>
              <a:buClr>
                <a:srgbClr val="ECB64A"/>
              </a:buClr>
              <a:buFont typeface="Century Gothic" panose="020B0502020202020204" pitchFamily="34" charset="0"/>
              <a:buChar char="–"/>
            </a:pPr>
            <a:r>
              <a:rPr lang="es-ES" sz="2400" dirty="0" smtClean="0">
                <a:solidFill>
                  <a:srgbClr val="000000"/>
                </a:solidFill>
                <a:latin typeface="Century Gothic" panose="020B0502020202020204" pitchFamily="34" charset="0"/>
              </a:rPr>
              <a:t>Resolución judicial que declara verificado el crédito</a:t>
            </a:r>
          </a:p>
          <a:p>
            <a:pPr marL="538163" lvl="1" indent="-269875" algn="just">
              <a:spcBef>
                <a:spcPts val="0"/>
              </a:spcBef>
              <a:spcAft>
                <a:spcPts val="1200"/>
              </a:spcAft>
              <a:buClr>
                <a:srgbClr val="267C62"/>
              </a:buClr>
              <a:buFont typeface="Wingdings" panose="05000000000000000000" pitchFamily="2" charset="2"/>
              <a:buChar char="§"/>
            </a:pPr>
            <a:r>
              <a:rPr lang="es-ES" sz="2800" b="1" dirty="0">
                <a:solidFill>
                  <a:srgbClr val="000000"/>
                </a:solidFill>
                <a:latin typeface="Century Gothic" panose="020B0502020202020204" pitchFamily="34" charset="0"/>
              </a:rPr>
              <a:t>Declaración de la quiebra del deudor</a:t>
            </a:r>
          </a:p>
          <a:p>
            <a:pPr marL="981075" lvl="2" indent="-349250" algn="just">
              <a:spcBef>
                <a:spcPts val="0"/>
              </a:spcBef>
              <a:spcAft>
                <a:spcPts val="1200"/>
              </a:spcAft>
              <a:buClr>
                <a:srgbClr val="ECB64A"/>
              </a:buClr>
              <a:buFont typeface="Century Gothic" panose="020B0502020202020204" pitchFamily="34" charset="0"/>
              <a:buChar char="–"/>
            </a:pPr>
            <a:r>
              <a:rPr lang="es-ES" sz="2400" dirty="0" smtClean="0">
                <a:solidFill>
                  <a:srgbClr val="000000"/>
                </a:solidFill>
                <a:latin typeface="Century Gothic" panose="020B0502020202020204" pitchFamily="34" charset="0"/>
              </a:rPr>
              <a:t>Declaración </a:t>
            </a:r>
            <a:r>
              <a:rPr lang="es-ES" sz="2400" dirty="0">
                <a:solidFill>
                  <a:srgbClr val="000000"/>
                </a:solidFill>
                <a:latin typeface="Century Gothic" panose="020B0502020202020204" pitchFamily="34" charset="0"/>
              </a:rPr>
              <a:t>judicial de la quiebra por solicitud de acreedor o del propio deudor</a:t>
            </a:r>
          </a:p>
          <a:p>
            <a:pPr marL="538163" lvl="1" indent="-269875" algn="just">
              <a:spcBef>
                <a:spcPts val="0"/>
              </a:spcBef>
              <a:spcAft>
                <a:spcPts val="1200"/>
              </a:spcAft>
              <a:buClr>
                <a:srgbClr val="267C62"/>
              </a:buClr>
              <a:buFont typeface="Wingdings" panose="05000000000000000000" pitchFamily="2" charset="2"/>
              <a:buChar char="§"/>
            </a:pPr>
            <a:r>
              <a:rPr lang="es-ES" sz="2800" b="1" dirty="0">
                <a:solidFill>
                  <a:srgbClr val="000000"/>
                </a:solidFill>
                <a:latin typeface="Century Gothic" panose="020B0502020202020204" pitchFamily="34" charset="0"/>
              </a:rPr>
              <a:t>Desaparición fehaciente del deudor  </a:t>
            </a:r>
          </a:p>
          <a:p>
            <a:pPr marL="981075" lvl="2" indent="-349250" algn="just">
              <a:spcBef>
                <a:spcPts val="0"/>
              </a:spcBef>
              <a:spcAft>
                <a:spcPts val="1200"/>
              </a:spcAft>
              <a:buClr>
                <a:srgbClr val="ECB64A"/>
              </a:buClr>
              <a:buFont typeface="Century Gothic" panose="020B0502020202020204" pitchFamily="34" charset="0"/>
              <a:buChar char="–"/>
            </a:pPr>
            <a:r>
              <a:rPr lang="es-ES" sz="2400" dirty="0" smtClean="0">
                <a:solidFill>
                  <a:srgbClr val="000000"/>
                </a:solidFill>
                <a:latin typeface="Century Gothic" panose="020B0502020202020204" pitchFamily="34" charset="0"/>
              </a:rPr>
              <a:t>Debe </a:t>
            </a:r>
            <a:r>
              <a:rPr lang="es-ES" sz="2400" dirty="0">
                <a:solidFill>
                  <a:srgbClr val="000000"/>
                </a:solidFill>
                <a:latin typeface="Century Gothic" panose="020B0502020202020204" pitchFamily="34" charset="0"/>
              </a:rPr>
              <a:t>ser acreditada por el contribuyente por cualquier </a:t>
            </a:r>
            <a:r>
              <a:rPr lang="es-ES" sz="2400" dirty="0" smtClean="0">
                <a:solidFill>
                  <a:srgbClr val="000000"/>
                </a:solidFill>
                <a:latin typeface="Century Gothic" panose="020B0502020202020204" pitchFamily="34" charset="0"/>
              </a:rPr>
              <a:t>medio probatorio (devoluciones reiteradas de notificaciones, actuaciones judiciales o policiales </a:t>
            </a:r>
            <a:r>
              <a:rPr lang="es-ES" sz="2400" dirty="0">
                <a:solidFill>
                  <a:srgbClr val="000000"/>
                </a:solidFill>
                <a:latin typeface="Century Gothic" panose="020B0502020202020204" pitchFamily="34" charset="0"/>
              </a:rPr>
              <a:t>relacionadas con el paradero del deudor, etc.)</a:t>
            </a: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4</a:t>
            </a:fld>
            <a:endParaRPr lang="es-AR"/>
          </a:p>
        </p:txBody>
      </p:sp>
    </p:spTree>
    <p:extLst>
      <p:ext uri="{BB962C8B-B14F-4D97-AF65-F5344CB8AC3E}">
        <p14:creationId xmlns:p14="http://schemas.microsoft.com/office/powerpoint/2010/main" val="3307939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5531" y="206970"/>
            <a:ext cx="10134092" cy="890459"/>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ES" sz="3600" b="1" dirty="0" smtClean="0"/>
              <a:t>DEDUCCIÓN </a:t>
            </a:r>
            <a:r>
              <a:rPr lang="es-ES" sz="3600" b="1" dirty="0" smtClean="0"/>
              <a:t>DE LOS MALOS CRÉDITOS</a:t>
            </a:r>
            <a:endParaRPr lang="es-AR" sz="3600" b="1" dirty="0"/>
          </a:p>
        </p:txBody>
      </p:sp>
      <p:sp>
        <p:nvSpPr>
          <p:cNvPr id="3" name="Marcador de contenido 2"/>
          <p:cNvSpPr>
            <a:spLocks noGrp="1"/>
          </p:cNvSpPr>
          <p:nvPr>
            <p:ph idx="1"/>
          </p:nvPr>
        </p:nvSpPr>
        <p:spPr>
          <a:xfrm>
            <a:off x="1645531" y="1256366"/>
            <a:ext cx="10134093" cy="5313767"/>
          </a:xfrm>
        </p:spPr>
        <p:txBody>
          <a:bodyPr anchor="t">
            <a:noAutofit/>
          </a:bodyPr>
          <a:lstStyle/>
          <a:p>
            <a:pPr algn="just">
              <a:spcBef>
                <a:spcPts val="600"/>
              </a:spcBef>
              <a:buClr>
                <a:srgbClr val="267C62"/>
              </a:buClr>
              <a:buFont typeface="Arial" panose="020B0604020202020204" pitchFamily="34" charset="0"/>
              <a:buChar char="•"/>
            </a:pPr>
            <a:r>
              <a:rPr lang="es-ES" sz="3200" b="1" dirty="0">
                <a:solidFill>
                  <a:srgbClr val="000000"/>
                </a:solidFill>
                <a:latin typeface="Century Gothic" panose="020B0502020202020204" pitchFamily="34" charset="0"/>
              </a:rPr>
              <a:t>Í</a:t>
            </a:r>
            <a:r>
              <a:rPr lang="es-ES" sz="3200" b="1" dirty="0" smtClean="0">
                <a:solidFill>
                  <a:srgbClr val="000000"/>
                </a:solidFill>
                <a:latin typeface="Century Gothic" panose="020B0502020202020204" pitchFamily="34" charset="0"/>
              </a:rPr>
              <a:t>ndices de incobrabilidad – DR art. 217</a:t>
            </a:r>
          </a:p>
          <a:p>
            <a:pPr marL="806450" lvl="1" indent="-349250" algn="just">
              <a:spcBef>
                <a:spcPts val="600"/>
              </a:spcBef>
              <a:buClr>
                <a:srgbClr val="267C62"/>
              </a:buClr>
              <a:buFont typeface="Wingdings" panose="05000000000000000000" pitchFamily="2" charset="2"/>
              <a:buChar char="§"/>
            </a:pPr>
            <a:r>
              <a:rPr lang="es-ES" sz="2800" b="1" dirty="0" smtClean="0">
                <a:solidFill>
                  <a:srgbClr val="000000"/>
                </a:solidFill>
                <a:latin typeface="Century Gothic" panose="020B0502020202020204" pitchFamily="34" charset="0"/>
              </a:rPr>
              <a:t>Iniciación de acciones judiciales tendientes al cobro</a:t>
            </a:r>
          </a:p>
          <a:p>
            <a:pPr marL="1250950" lvl="2" indent="-444500" algn="just">
              <a:spcBef>
                <a:spcPts val="600"/>
              </a:spcBef>
              <a:buClr>
                <a:srgbClr val="ECB64A"/>
              </a:buClr>
              <a:buFont typeface="Century Gothic" panose="020B0502020202020204" pitchFamily="34" charset="0"/>
              <a:buChar char="–"/>
            </a:pPr>
            <a:r>
              <a:rPr lang="es-ES" sz="2400" dirty="0" smtClean="0">
                <a:solidFill>
                  <a:srgbClr val="000000"/>
                </a:solidFill>
                <a:latin typeface="Century Gothic" panose="020B0502020202020204" pitchFamily="34" charset="0"/>
              </a:rPr>
              <a:t>Se materializa con la iniciación de la demanda y su cuantía es por el importe reclamado en el juicio.</a:t>
            </a:r>
          </a:p>
          <a:p>
            <a:pPr marL="1250950" lvl="2" indent="-444500" algn="just">
              <a:spcBef>
                <a:spcPts val="600"/>
              </a:spcBef>
              <a:buClr>
                <a:srgbClr val="ECB64A"/>
              </a:buClr>
              <a:buFont typeface="Century Gothic" panose="020B0502020202020204" pitchFamily="34" charset="0"/>
              <a:buChar char="–"/>
            </a:pPr>
            <a:r>
              <a:rPr lang="es-ES" sz="2400" dirty="0" smtClean="0">
                <a:solidFill>
                  <a:srgbClr val="000000"/>
                </a:solidFill>
                <a:latin typeface="Century Gothic" panose="020B0502020202020204" pitchFamily="34" charset="0"/>
              </a:rPr>
              <a:t>No comprende la mediación prejudicial obligatoria por no estar comprendida entre los índices enunciados en el DR ni denotar que el acreedor haya actuado conforme los “usos y costumbres de una determinada actividad por tratarse de una instancia obligatoria previa al inicio del juicio”.    Res. SDGTLI 58/19 – 7/11/19.</a:t>
            </a:r>
            <a:endParaRPr lang="es-ES" sz="2400" dirty="0">
              <a:solidFill>
                <a:srgbClr val="000000"/>
              </a:solidFill>
              <a:latin typeface="Century Gothic" panose="020B0502020202020204" pitchFamily="34" charset="0"/>
            </a:endParaRPr>
          </a:p>
        </p:txBody>
      </p:sp>
      <p:cxnSp>
        <p:nvCxnSpPr>
          <p:cNvPr id="5" name="Conector recto 4"/>
          <p:cNvCxnSpPr/>
          <p:nvPr/>
        </p:nvCxnSpPr>
        <p:spPr>
          <a:xfrm>
            <a:off x="12893040" y="3714750"/>
            <a:ext cx="34290" cy="11430"/>
          </a:xfrm>
          <a:prstGeom prst="line">
            <a:avLst/>
          </a:prstGeom>
          <a:ln/>
        </p:spPr>
        <p:style>
          <a:lnRef idx="2">
            <a:schemeClr val="accent5"/>
          </a:lnRef>
          <a:fillRef idx="0">
            <a:schemeClr val="accent5"/>
          </a:fillRef>
          <a:effectRef idx="1">
            <a:schemeClr val="accent5"/>
          </a:effectRef>
          <a:fontRef idx="minor">
            <a:schemeClr val="tx1"/>
          </a:fontRef>
        </p:style>
      </p:cxnSp>
      <p:sp>
        <p:nvSpPr>
          <p:cNvPr id="16" name="Marcador de número de diapositiva 15"/>
          <p:cNvSpPr>
            <a:spLocks noGrp="1"/>
          </p:cNvSpPr>
          <p:nvPr>
            <p:ph type="sldNum" sz="quarter" idx="12"/>
          </p:nvPr>
        </p:nvSpPr>
        <p:spPr/>
        <p:txBody>
          <a:bodyPr/>
          <a:lstStyle/>
          <a:p>
            <a:fld id="{9CF4B67C-580D-4486-BCC0-DAA325C1EBE2}" type="slidenum">
              <a:rPr lang="es-AR" smtClean="0"/>
              <a:pPr/>
              <a:t>5</a:t>
            </a:fld>
            <a:endParaRPr lang="es-AR" dirty="0"/>
          </a:p>
        </p:txBody>
      </p:sp>
    </p:spTree>
    <p:extLst>
      <p:ext uri="{BB962C8B-B14F-4D97-AF65-F5344CB8AC3E}">
        <p14:creationId xmlns:p14="http://schemas.microsoft.com/office/powerpoint/2010/main" val="1021424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0146" y="174812"/>
            <a:ext cx="10018713" cy="1041400"/>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AR" sz="3600" b="1" dirty="0" smtClean="0"/>
              <a:t>DEDUCCIÓN </a:t>
            </a:r>
            <a:r>
              <a:rPr lang="es-AR" sz="3600" b="1" dirty="0"/>
              <a:t>DE LOS MALOS CRÉDITOS</a:t>
            </a:r>
          </a:p>
        </p:txBody>
      </p:sp>
      <p:sp>
        <p:nvSpPr>
          <p:cNvPr id="3" name="Marcador de contenido 2"/>
          <p:cNvSpPr>
            <a:spLocks noGrp="1"/>
          </p:cNvSpPr>
          <p:nvPr>
            <p:ph idx="1"/>
          </p:nvPr>
        </p:nvSpPr>
        <p:spPr>
          <a:xfrm>
            <a:off x="1780146" y="1405467"/>
            <a:ext cx="10018713" cy="5164667"/>
          </a:xfrm>
        </p:spPr>
        <p:txBody>
          <a:bodyPr anchor="t">
            <a:noAutofit/>
          </a:bodyPr>
          <a:lstStyle/>
          <a:p>
            <a:r>
              <a:rPr lang="es-AR" sz="3200" b="1" dirty="0" smtClean="0"/>
              <a:t>Índices de incobrabilidad  -  DR art. 217</a:t>
            </a:r>
          </a:p>
          <a:p>
            <a:pPr lvl="1">
              <a:buFont typeface="Wingdings" panose="05000000000000000000" pitchFamily="2" charset="2"/>
              <a:buChar char="§"/>
            </a:pPr>
            <a:r>
              <a:rPr lang="es-AR" sz="2800" b="1" dirty="0" smtClean="0"/>
              <a:t>Iniciación de acciones judiciales tendientes al cobro</a:t>
            </a:r>
          </a:p>
          <a:p>
            <a:pPr marL="1055688" lvl="2" indent="-342900">
              <a:buClr>
                <a:srgbClr val="ECB64A"/>
              </a:buClr>
              <a:buFont typeface="Century Gothic" panose="020B0502020202020204" pitchFamily="34" charset="0"/>
              <a:buChar char="–"/>
            </a:pPr>
            <a:r>
              <a:rPr lang="es-AR" sz="2400" dirty="0" smtClean="0"/>
              <a:t>Incluye los juicios al Estado realizados por proveedores por cobro de deudas originadas en el giro comercial de la empresa,  no resultando admisible la deducción de otros supuestos de incobrabilidad, como por ejemplo bonos del Estado </a:t>
            </a:r>
            <a:r>
              <a:rPr lang="es-AR" sz="2400" dirty="0" smtClean="0"/>
              <a:t>Nacional.</a:t>
            </a:r>
          </a:p>
          <a:p>
            <a:pPr marL="712788" lvl="2" indent="0">
              <a:buClr>
                <a:srgbClr val="ECB64A"/>
              </a:buClr>
              <a:buNone/>
            </a:pPr>
            <a:r>
              <a:rPr lang="es-AR" sz="2400" dirty="0"/>
              <a:t> </a:t>
            </a:r>
            <a:r>
              <a:rPr lang="es-AR" sz="2400" dirty="0" smtClean="0"/>
              <a:t>      -</a:t>
            </a:r>
            <a:r>
              <a:rPr lang="es-AR" sz="2400" dirty="0" smtClean="0"/>
              <a:t>Grupo </a:t>
            </a:r>
            <a:r>
              <a:rPr lang="es-AR" sz="2400" dirty="0" smtClean="0"/>
              <a:t>de enlace AFIP – CPCECABA,  9/4/03 </a:t>
            </a:r>
          </a:p>
          <a:p>
            <a:pPr marL="0" indent="901700" algn="ctr">
              <a:buNone/>
            </a:pPr>
            <a:r>
              <a:rPr lang="es-AR" sz="2400" dirty="0" smtClean="0"/>
              <a:t>  -Dirección </a:t>
            </a:r>
            <a:r>
              <a:rPr lang="es-AR" sz="2400" dirty="0" smtClean="0"/>
              <a:t>Nacional de Impuestos - Memorando 534/02</a:t>
            </a:r>
            <a:endParaRPr lang="es-AR" sz="2400" b="1" dirty="0"/>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6</a:t>
            </a:fld>
            <a:endParaRPr lang="es-AR"/>
          </a:p>
        </p:txBody>
      </p:sp>
    </p:spTree>
    <p:extLst>
      <p:ext uri="{BB962C8B-B14F-4D97-AF65-F5344CB8AC3E}">
        <p14:creationId xmlns:p14="http://schemas.microsoft.com/office/powerpoint/2010/main" val="1504727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5532" y="255495"/>
            <a:ext cx="10018713" cy="1041400"/>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AR" sz="3600" b="1" dirty="0" smtClean="0"/>
              <a:t>DEDUCCIÓN </a:t>
            </a:r>
            <a:r>
              <a:rPr lang="es-AR" sz="3600" b="1" dirty="0"/>
              <a:t>DE LOS MALOS CRÉDITOS</a:t>
            </a:r>
          </a:p>
        </p:txBody>
      </p:sp>
      <p:sp>
        <p:nvSpPr>
          <p:cNvPr id="3" name="Marcador de contenido 2"/>
          <p:cNvSpPr>
            <a:spLocks noGrp="1"/>
          </p:cNvSpPr>
          <p:nvPr>
            <p:ph idx="1"/>
          </p:nvPr>
        </p:nvSpPr>
        <p:spPr>
          <a:xfrm>
            <a:off x="1645532" y="1486648"/>
            <a:ext cx="10179935" cy="4893733"/>
          </a:xfrm>
        </p:spPr>
        <p:txBody>
          <a:bodyPr anchor="t">
            <a:normAutofit/>
          </a:bodyPr>
          <a:lstStyle/>
          <a:p>
            <a:pPr algn="just"/>
            <a:r>
              <a:rPr lang="es-AR" sz="3200" b="1" dirty="0" smtClean="0"/>
              <a:t>Índices de incobrabilidad – DR art. 217 </a:t>
            </a:r>
          </a:p>
          <a:p>
            <a:pPr marL="538163" lvl="1" indent="-269875" algn="just">
              <a:buFont typeface="Wingdings" panose="05000000000000000000" pitchFamily="2" charset="2"/>
              <a:buChar char="§"/>
            </a:pPr>
            <a:r>
              <a:rPr lang="es-AR" sz="2800" b="1" dirty="0" smtClean="0"/>
              <a:t>Paralización manifiesta de las operaciones del deudor</a:t>
            </a:r>
          </a:p>
          <a:p>
            <a:pPr marL="917575" lvl="1" algn="just">
              <a:buClr>
                <a:srgbClr val="ECB64A"/>
              </a:buClr>
              <a:buFont typeface="Century Gothic" panose="020B0502020202020204" pitchFamily="34" charset="0"/>
              <a:buChar char="–"/>
            </a:pPr>
            <a:r>
              <a:rPr lang="es-AR" sz="2000" dirty="0" smtClean="0"/>
              <a:t>La paralización de las actividades debe ser total y no comprendería la suspensión temporal con intención de reiniciación motivada por huelgas, sanciones u otras medidas económicas que afecten a la empresa</a:t>
            </a:r>
          </a:p>
          <a:p>
            <a:pPr marL="538163" lvl="1" indent="-269875" algn="just">
              <a:buFont typeface="Wingdings" panose="05000000000000000000" pitchFamily="2" charset="2"/>
              <a:buChar char="§"/>
            </a:pPr>
            <a:r>
              <a:rPr lang="es-AR" sz="2800" b="1" dirty="0"/>
              <a:t>Prescripción</a:t>
            </a:r>
          </a:p>
          <a:p>
            <a:pPr marL="917575" lvl="1" algn="just">
              <a:buClr>
                <a:srgbClr val="ECB64A"/>
              </a:buClr>
              <a:buFont typeface="Century Gothic" panose="020B0502020202020204" pitchFamily="34" charset="0"/>
              <a:buChar char="–"/>
            </a:pPr>
            <a:r>
              <a:rPr lang="es-AR" sz="2000" dirty="0"/>
              <a:t>La prescripción liberatoria se verifica cuando el acreedor no ejerce acciones de cobro durante el plazo que la ley dispone.   No alcanza con el mero transcurso del tiempo;  se deben realizar las acciones tendientes al cobro para que no sea una liberalidad por inacción del acreedor.</a:t>
            </a:r>
          </a:p>
          <a:p>
            <a:pPr marL="0" indent="0" algn="just">
              <a:buNone/>
            </a:pPr>
            <a:r>
              <a:rPr lang="es-AR" dirty="0"/>
              <a:t> </a:t>
            </a:r>
            <a:r>
              <a:rPr lang="es-AR" dirty="0" smtClean="0"/>
              <a:t>     	</a:t>
            </a:r>
            <a:r>
              <a:rPr lang="es-AR" dirty="0" smtClean="0"/>
              <a:t>       </a:t>
            </a:r>
            <a:r>
              <a:rPr lang="es-AR" dirty="0" smtClean="0"/>
              <a:t>	</a:t>
            </a:r>
            <a:r>
              <a:rPr lang="es-AR" dirty="0" smtClean="0"/>
              <a:t>-Ernesto </a:t>
            </a:r>
            <a:r>
              <a:rPr lang="es-AR" dirty="0" smtClean="0"/>
              <a:t>Fábrega,  CSJ </a:t>
            </a:r>
            <a:r>
              <a:rPr lang="es-AR" dirty="0" smtClean="0"/>
              <a:t>- 14/6/48 </a:t>
            </a:r>
            <a:endParaRPr lang="es-AR" dirty="0"/>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7</a:t>
            </a:fld>
            <a:endParaRPr lang="es-AR"/>
          </a:p>
        </p:txBody>
      </p:sp>
    </p:spTree>
    <p:extLst>
      <p:ext uri="{BB962C8B-B14F-4D97-AF65-F5344CB8AC3E}">
        <p14:creationId xmlns:p14="http://schemas.microsoft.com/office/powerpoint/2010/main" val="4012632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39805" y="147919"/>
            <a:ext cx="10026370" cy="942932"/>
          </a:xfrm>
          <a:noFill/>
          <a:ln w="9525">
            <a:solidFill>
              <a:srgbClr val="ECB64A"/>
            </a:solidFill>
            <a:miter lim="800000"/>
            <a:headEnd/>
            <a:tailEnd/>
          </a:ln>
          <a:effectLst/>
        </p:spPr>
        <p:txBody>
          <a:bodyPr vert="horz" wrap="square" lIns="0" tIns="0" rIns="0" bIns="0" numCol="1" rtlCol="0" anchor="ctr" anchorCtr="0" compatLnSpc="1">
            <a:prstTxWarp prst="textNoShape">
              <a:avLst/>
            </a:prstTxWarp>
            <a:normAutofit/>
          </a:bodyPr>
          <a:lstStyle/>
          <a:p>
            <a:r>
              <a:rPr lang="es-ES" sz="3600" b="1" dirty="0" smtClean="0"/>
              <a:t>DEDUCCIÓN </a:t>
            </a:r>
            <a:r>
              <a:rPr lang="es-ES" sz="3600" b="1" dirty="0" smtClean="0"/>
              <a:t>DE LOS MALOS CRÉDITOS </a:t>
            </a:r>
            <a:endParaRPr lang="es-AR" sz="3600" b="1" dirty="0"/>
          </a:p>
        </p:txBody>
      </p:sp>
      <p:sp>
        <p:nvSpPr>
          <p:cNvPr id="3" name="Marcador de contenido 2"/>
          <p:cNvSpPr>
            <a:spLocks noGrp="1"/>
          </p:cNvSpPr>
          <p:nvPr>
            <p:ph idx="1"/>
          </p:nvPr>
        </p:nvSpPr>
        <p:spPr>
          <a:xfrm>
            <a:off x="1739805" y="1273632"/>
            <a:ext cx="10026370" cy="5113721"/>
          </a:xfrm>
        </p:spPr>
        <p:txBody>
          <a:bodyPr anchor="t">
            <a:noAutofit/>
          </a:bodyPr>
          <a:lstStyle/>
          <a:p>
            <a:pPr algn="just">
              <a:spcBef>
                <a:spcPts val="600"/>
              </a:spcBef>
              <a:buClr>
                <a:srgbClr val="267C62"/>
              </a:buClr>
              <a:buFont typeface="Arial" panose="020B0604020202020204" pitchFamily="34" charset="0"/>
              <a:buChar char="•"/>
            </a:pPr>
            <a:r>
              <a:rPr lang="es-ES" sz="3200" b="1" dirty="0" smtClean="0">
                <a:solidFill>
                  <a:srgbClr val="000000"/>
                </a:solidFill>
                <a:latin typeface="Century Gothic" panose="020B0502020202020204" pitchFamily="34" charset="0"/>
              </a:rPr>
              <a:t>Índices de incobrabilidad – DR art. 217</a:t>
            </a:r>
          </a:p>
          <a:p>
            <a:pPr marL="538163" lvl="1" indent="-269875" algn="just">
              <a:spcBef>
                <a:spcPts val="600"/>
              </a:spcBef>
              <a:buClr>
                <a:srgbClr val="267C62"/>
              </a:buClr>
              <a:buFont typeface="Wingdings" panose="05000000000000000000" pitchFamily="2" charset="2"/>
              <a:buChar char="§"/>
            </a:pPr>
            <a:r>
              <a:rPr lang="es-ES" sz="2800" b="1" dirty="0" smtClean="0">
                <a:solidFill>
                  <a:srgbClr val="000000"/>
                </a:solidFill>
                <a:latin typeface="Century Gothic" panose="020B0502020202020204" pitchFamily="34" charset="0"/>
              </a:rPr>
              <a:t> Créditos de escasa significación</a:t>
            </a:r>
          </a:p>
          <a:p>
            <a:pPr marL="901700" lvl="2" indent="-269875" algn="just">
              <a:spcBef>
                <a:spcPts val="600"/>
              </a:spcBef>
              <a:buClr>
                <a:srgbClr val="ECB64A"/>
              </a:buClr>
              <a:buFont typeface="Century Gothic" panose="020B0502020202020204" pitchFamily="34" charset="0"/>
              <a:buChar char="–"/>
            </a:pPr>
            <a:r>
              <a:rPr lang="es-ES" sz="2000" dirty="0" smtClean="0">
                <a:solidFill>
                  <a:srgbClr val="000000"/>
                </a:solidFill>
                <a:latin typeface="Century Gothic" panose="020B0502020202020204" pitchFamily="34" charset="0"/>
              </a:rPr>
              <a:t>No superior a </a:t>
            </a:r>
            <a:r>
              <a:rPr lang="es-AR" sz="2000" dirty="0" smtClean="0">
                <a:solidFill>
                  <a:srgbClr val="000000"/>
                </a:solidFill>
                <a:latin typeface="Century Gothic" panose="020B0502020202020204" pitchFamily="34" charset="0"/>
              </a:rPr>
              <a:t>$45000 por cada deudor – RG 4358</a:t>
            </a:r>
          </a:p>
          <a:p>
            <a:pPr marL="901700" lvl="2" indent="-269875" algn="just">
              <a:spcBef>
                <a:spcPts val="600"/>
              </a:spcBef>
              <a:buClr>
                <a:srgbClr val="ECB64A"/>
              </a:buClr>
              <a:buFont typeface="Century Gothic" panose="020B0502020202020204" pitchFamily="34" charset="0"/>
              <a:buChar char="–"/>
            </a:pPr>
            <a:r>
              <a:rPr lang="es-AR" sz="2000" dirty="0" smtClean="0">
                <a:solidFill>
                  <a:srgbClr val="000000"/>
                </a:solidFill>
                <a:latin typeface="Century Gothic" panose="020B0502020202020204" pitchFamily="34" charset="0"/>
              </a:rPr>
              <a:t>Morosidad mayor a 180 días de su vto. </a:t>
            </a:r>
            <a:endParaRPr lang="es-AR" sz="2000" dirty="0">
              <a:solidFill>
                <a:srgbClr val="000000"/>
              </a:solidFill>
              <a:latin typeface="Century Gothic" panose="020B0502020202020204" pitchFamily="34" charset="0"/>
            </a:endParaRPr>
          </a:p>
          <a:p>
            <a:pPr marL="901700" lvl="2" indent="-269875" algn="just">
              <a:spcBef>
                <a:spcPts val="600"/>
              </a:spcBef>
              <a:buClr>
                <a:srgbClr val="ECB64A"/>
              </a:buClr>
              <a:buFont typeface="Century Gothic" panose="020B0502020202020204" pitchFamily="34" charset="0"/>
              <a:buChar char="–"/>
            </a:pPr>
            <a:r>
              <a:rPr lang="es-AR" sz="2000" dirty="0" smtClean="0">
                <a:solidFill>
                  <a:srgbClr val="000000"/>
                </a:solidFill>
                <a:latin typeface="Century Gothic" panose="020B0502020202020204" pitchFamily="34" charset="0"/>
              </a:rPr>
              <a:t>Notificación fehaciente al deudor y reclamado el pago del crédito vencido</a:t>
            </a:r>
          </a:p>
          <a:p>
            <a:pPr marL="901700" lvl="2" indent="-269875" algn="just">
              <a:spcBef>
                <a:spcPts val="600"/>
              </a:spcBef>
              <a:buClr>
                <a:srgbClr val="ECB64A"/>
              </a:buClr>
              <a:buFont typeface="Century Gothic" panose="020B0502020202020204" pitchFamily="34" charset="0"/>
              <a:buChar char="–"/>
            </a:pPr>
            <a:r>
              <a:rPr lang="es-AR" sz="2000" dirty="0" smtClean="0">
                <a:solidFill>
                  <a:srgbClr val="000000"/>
                </a:solidFill>
                <a:latin typeface="Century Gothic" panose="020B0502020202020204" pitchFamily="34" charset="0"/>
              </a:rPr>
              <a:t>Corte de servicios o dejar de operar con el deudor moroso.</a:t>
            </a:r>
            <a:endParaRPr lang="es-ES" sz="2000" b="1" dirty="0">
              <a:solidFill>
                <a:srgbClr val="000000"/>
              </a:solidFill>
              <a:latin typeface="Century Gothic" panose="020B0502020202020204" pitchFamily="34" charset="0"/>
            </a:endParaRPr>
          </a:p>
          <a:p>
            <a:pPr marL="538163" lvl="1" indent="-269875" algn="just">
              <a:spcBef>
                <a:spcPts val="600"/>
              </a:spcBef>
              <a:buClr>
                <a:srgbClr val="267C62"/>
              </a:buClr>
              <a:buFont typeface="Wingdings" panose="05000000000000000000" pitchFamily="2" charset="2"/>
              <a:buChar char="§"/>
            </a:pPr>
            <a:r>
              <a:rPr lang="es-ES" sz="2800" b="1" dirty="0">
                <a:solidFill>
                  <a:srgbClr val="000000"/>
                </a:solidFill>
                <a:latin typeface="Century Gothic" panose="020B0502020202020204" pitchFamily="34" charset="0"/>
              </a:rPr>
              <a:t> </a:t>
            </a:r>
            <a:r>
              <a:rPr lang="es-ES" sz="2800" b="1" dirty="0" smtClean="0">
                <a:solidFill>
                  <a:srgbClr val="000000"/>
                </a:solidFill>
                <a:latin typeface="Century Gothic" panose="020B0502020202020204" pitchFamily="34" charset="0"/>
              </a:rPr>
              <a:t>Créditos con </a:t>
            </a:r>
            <a:r>
              <a:rPr lang="es-ES" sz="2800" b="1" dirty="0">
                <a:solidFill>
                  <a:srgbClr val="000000"/>
                </a:solidFill>
                <a:latin typeface="Century Gothic" panose="020B0502020202020204" pitchFamily="34" charset="0"/>
              </a:rPr>
              <a:t>garantía</a:t>
            </a:r>
          </a:p>
          <a:p>
            <a:pPr marL="901700" lvl="2" indent="-269875" algn="just">
              <a:spcBef>
                <a:spcPts val="600"/>
              </a:spcBef>
              <a:buClr>
                <a:srgbClr val="ECB64A"/>
              </a:buClr>
              <a:buFont typeface="Century Gothic" panose="020B0502020202020204" pitchFamily="34" charset="0"/>
              <a:buChar char="–"/>
            </a:pPr>
            <a:r>
              <a:rPr lang="es-ES" sz="2000" dirty="0" smtClean="0">
                <a:solidFill>
                  <a:srgbClr val="000000"/>
                </a:solidFill>
                <a:latin typeface="Century Gothic" panose="020B0502020202020204" pitchFamily="34" charset="0"/>
              </a:rPr>
              <a:t>Resulta </a:t>
            </a:r>
            <a:r>
              <a:rPr lang="es-ES" sz="2000" dirty="0">
                <a:solidFill>
                  <a:srgbClr val="000000"/>
                </a:solidFill>
                <a:latin typeface="Century Gothic" panose="020B0502020202020204" pitchFamily="34" charset="0"/>
              </a:rPr>
              <a:t>deducible el crédito garantizado si se hubiera iniciado </a:t>
            </a:r>
            <a:r>
              <a:rPr lang="es-ES" sz="2000" dirty="0" smtClean="0">
                <a:solidFill>
                  <a:srgbClr val="000000"/>
                </a:solidFill>
                <a:latin typeface="Century Gothic" panose="020B0502020202020204" pitchFamily="34" charset="0"/>
              </a:rPr>
              <a:t>el correspondiente </a:t>
            </a:r>
            <a:r>
              <a:rPr lang="es-ES" sz="2000" dirty="0">
                <a:solidFill>
                  <a:srgbClr val="000000"/>
                </a:solidFill>
                <a:latin typeface="Century Gothic" panose="020B0502020202020204" pitchFamily="34" charset="0"/>
              </a:rPr>
              <a:t>juicio de ejecución. Comprende los créditos </a:t>
            </a:r>
            <a:r>
              <a:rPr lang="es-ES" sz="2000" dirty="0" smtClean="0">
                <a:solidFill>
                  <a:srgbClr val="000000"/>
                </a:solidFill>
                <a:latin typeface="Century Gothic" panose="020B0502020202020204" pitchFamily="34" charset="0"/>
              </a:rPr>
              <a:t>con garantías </a:t>
            </a:r>
            <a:r>
              <a:rPr lang="es-ES" sz="2000" dirty="0">
                <a:solidFill>
                  <a:srgbClr val="000000"/>
                </a:solidFill>
                <a:latin typeface="Century Gothic" panose="020B0502020202020204" pitchFamily="34" charset="0"/>
              </a:rPr>
              <a:t>reales y personales susceptibles de ejecución judicial. </a:t>
            </a:r>
          </a:p>
        </p:txBody>
      </p:sp>
      <p:sp>
        <p:nvSpPr>
          <p:cNvPr id="4" name="Marcador de número de diapositiva 3"/>
          <p:cNvSpPr>
            <a:spLocks noGrp="1"/>
          </p:cNvSpPr>
          <p:nvPr>
            <p:ph type="sldNum" sz="quarter" idx="12"/>
          </p:nvPr>
        </p:nvSpPr>
        <p:spPr/>
        <p:txBody>
          <a:bodyPr/>
          <a:lstStyle/>
          <a:p>
            <a:fld id="{9CF4B67C-580D-4486-BCC0-DAA325C1EBE2}" type="slidenum">
              <a:rPr lang="es-AR" smtClean="0"/>
              <a:pPr/>
              <a:t>8</a:t>
            </a:fld>
            <a:endParaRPr lang="es-AR"/>
          </a:p>
        </p:txBody>
      </p:sp>
    </p:spTree>
    <p:extLst>
      <p:ext uri="{BB962C8B-B14F-4D97-AF65-F5344CB8AC3E}">
        <p14:creationId xmlns:p14="http://schemas.microsoft.com/office/powerpoint/2010/main" val="1553989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583</TotalTime>
  <Words>1070</Words>
  <Application>Microsoft Office PowerPoint</Application>
  <PresentationFormat>Panorámica</PresentationFormat>
  <Paragraphs>87</Paragraphs>
  <Slides>12</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ＭＳ Ｐゴシック</vt:lpstr>
      <vt:lpstr>Arial</vt:lpstr>
      <vt:lpstr>Arial Black</vt:lpstr>
      <vt:lpstr>Calibri</vt:lpstr>
      <vt:lpstr>Century Gothic</vt:lpstr>
      <vt:lpstr>Wingdings</vt:lpstr>
      <vt:lpstr>Parallax</vt:lpstr>
      <vt:lpstr>La deducción de los malos créditos en el impuesto a las ganancias</vt:lpstr>
      <vt:lpstr>DEDUCCIÓN DE LOS MALOS CRÉDITOS</vt:lpstr>
      <vt:lpstr>DEDUCCIÓN DE LOS MALOS CRÉDITOS</vt:lpstr>
      <vt:lpstr>DEDUCCIÓN DE LOS MALOS CRÉDITOS</vt:lpstr>
      <vt:lpstr>DEDUCCIÓN DE LOS MALOS CRÉDITOS</vt:lpstr>
      <vt:lpstr>DEDUCCIÓN DE LOS MALOS CRÉDITOS</vt:lpstr>
      <vt:lpstr>DEDUCCIÓN DE LOS MALOS CRÉDITOS</vt:lpstr>
      <vt:lpstr>DEDUCCIÓN DE LOS MALOS CRÉDITOS</vt:lpstr>
      <vt:lpstr>DEDUCCIÓN DE LOS MALOS CRÉDITOS </vt:lpstr>
      <vt:lpstr>DEDUCCIÓN DE LOS MALOS CRÉDITOS</vt:lpstr>
      <vt:lpstr>LAS QUITAS CONCURSALES EN EL IVA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Leandro D. Pais</dc:creator>
  <cp:lastModifiedBy>Marcelo R. Corti</cp:lastModifiedBy>
  <cp:revision>79</cp:revision>
  <cp:lastPrinted>2020-12-03T20:45:07Z</cp:lastPrinted>
  <dcterms:created xsi:type="dcterms:W3CDTF">2020-03-03T17:39:29Z</dcterms:created>
  <dcterms:modified xsi:type="dcterms:W3CDTF">2020-12-03T20:51:36Z</dcterms:modified>
</cp:coreProperties>
</file>