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autoCompressPictures="0">
  <p:sldMasterIdLst>
    <p:sldMasterId id="2147483648" r:id="rId1"/>
  </p:sldMasterIdLst>
  <p:notesMasterIdLst>
    <p:notesMasterId r:id="rId29"/>
  </p:notesMasterIdLst>
  <p:handoutMasterIdLst>
    <p:handoutMasterId r:id="rId30"/>
  </p:handoutMasterIdLst>
  <p:sldIdLst>
    <p:sldId id="256" r:id="rId2"/>
    <p:sldId id="275" r:id="rId3"/>
    <p:sldId id="276" r:id="rId4"/>
    <p:sldId id="277" r:id="rId5"/>
    <p:sldId id="288" r:id="rId6"/>
    <p:sldId id="278" r:id="rId7"/>
    <p:sldId id="296" r:id="rId8"/>
    <p:sldId id="286" r:id="rId9"/>
    <p:sldId id="287" r:id="rId10"/>
    <p:sldId id="282" r:id="rId11"/>
    <p:sldId id="279" r:id="rId12"/>
    <p:sldId id="290" r:id="rId13"/>
    <p:sldId id="280" r:id="rId14"/>
    <p:sldId id="281" r:id="rId15"/>
    <p:sldId id="299" r:id="rId16"/>
    <p:sldId id="289" r:id="rId17"/>
    <p:sldId id="283" r:id="rId18"/>
    <p:sldId id="284" r:id="rId19"/>
    <p:sldId id="300" r:id="rId20"/>
    <p:sldId id="301" r:id="rId21"/>
    <p:sldId id="295" r:id="rId22"/>
    <p:sldId id="292" r:id="rId23"/>
    <p:sldId id="293" r:id="rId24"/>
    <p:sldId id="291" r:id="rId25"/>
    <p:sldId id="298" r:id="rId26"/>
    <p:sldId id="294" r:id="rId27"/>
    <p:sldId id="29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67C62"/>
    <a:srgbClr val="ECB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6" autoAdjust="0"/>
    <p:restoredTop sz="94660"/>
  </p:normalViewPr>
  <p:slideViewPr>
    <p:cSldViewPr snapToGrid="0">
      <p:cViewPr>
        <p:scale>
          <a:sx n="60" d="100"/>
          <a:sy n="60" d="100"/>
        </p:scale>
        <p:origin x="-1062" y="-414"/>
      </p:cViewPr>
      <p:guideLst>
        <p:guide orient="horz" pos="2160"/>
        <p:guide pos="3840"/>
      </p:guideLst>
    </p:cSldViewPr>
  </p:slideViewPr>
  <p:notesTextViewPr>
    <p:cViewPr>
      <p:scale>
        <a:sx n="1" d="1"/>
        <a:sy n="1" d="1"/>
      </p:scale>
      <p:origin x="0" y="0"/>
    </p:cViewPr>
  </p:notesTextViewPr>
  <p:notesViewPr>
    <p:cSldViewPr snapToGrid="0">
      <p:cViewPr varScale="1">
        <p:scale>
          <a:sx n="64" d="100"/>
          <a:sy n="64" d="100"/>
        </p:scale>
        <p:origin x="27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2089A45-ACDF-4977-940A-119F11128CB5}" type="datetimeFigureOut">
              <a:rPr lang="es-AR" smtClean="0"/>
              <a:t>6/12/2020</a:t>
            </a:fld>
            <a:endParaRPr lang="es-AR"/>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D9A154-5205-40D8-A314-5CE05E9A7D3C}" type="slidenum">
              <a:rPr lang="es-AR" smtClean="0"/>
              <a:t>‹Nº›</a:t>
            </a:fld>
            <a:endParaRPr lang="es-AR"/>
          </a:p>
        </p:txBody>
      </p:sp>
    </p:spTree>
    <p:extLst>
      <p:ext uri="{BB962C8B-B14F-4D97-AF65-F5344CB8AC3E}">
        <p14:creationId xmlns:p14="http://schemas.microsoft.com/office/powerpoint/2010/main" val="4189729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729403-2434-4942-8537-247D6FB28E24}" type="datetimeFigureOut">
              <a:rPr lang="es-AR" smtClean="0"/>
              <a:t>6/12/2020</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2CB47-A167-4DC4-AB5E-1CE21BB04B1F}" type="slidenum">
              <a:rPr lang="es-AR" smtClean="0"/>
              <a:t>‹Nº›</a:t>
            </a:fld>
            <a:endParaRPr lang="es-AR"/>
          </a:p>
        </p:txBody>
      </p:sp>
    </p:spTree>
    <p:extLst>
      <p:ext uri="{BB962C8B-B14F-4D97-AF65-F5344CB8AC3E}">
        <p14:creationId xmlns:p14="http://schemas.microsoft.com/office/powerpoint/2010/main" val="81995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rgbClr val="ECB64A"/>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accent2">
                <a:lumMod val="7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userDrawn="1"/>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6">
                <a:lumMod val="75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rgbClr val="ECB64A"/>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accent2">
                <a:lumMod val="75000"/>
              </a:schemeClr>
            </a:solidFill>
            <a:ln>
              <a:noFill/>
            </a:ln>
          </p:spPr>
        </p:sp>
      </p:grpSp>
      <p:sp>
        <p:nvSpPr>
          <p:cNvPr id="3" name="Subtitle 2"/>
          <p:cNvSpPr>
            <a:spLocks noGrp="1"/>
          </p:cNvSpPr>
          <p:nvPr>
            <p:ph type="subTitle" idx="1"/>
          </p:nvPr>
        </p:nvSpPr>
        <p:spPr>
          <a:xfrm>
            <a:off x="4515377" y="3996267"/>
            <a:ext cx="6987645" cy="891953"/>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6264" y="345708"/>
            <a:ext cx="3351650" cy="1327602"/>
          </a:xfrm>
          <a:prstGeom prst="rect">
            <a:avLst/>
          </a:prstGeom>
        </p:spPr>
      </p:pic>
      <p:sp>
        <p:nvSpPr>
          <p:cNvPr id="2" name="Title 1"/>
          <p:cNvSpPr>
            <a:spLocks noGrp="1"/>
          </p:cNvSpPr>
          <p:nvPr>
            <p:ph type="ctrTitle"/>
          </p:nvPr>
        </p:nvSpPr>
        <p:spPr>
          <a:xfrm>
            <a:off x="2590800" y="1585543"/>
            <a:ext cx="8912223" cy="2410724"/>
          </a:xfrm>
        </p:spPr>
        <p:txBody>
          <a:bodyPr anchor="b">
            <a:noAutofit/>
          </a:bodyPr>
          <a:lstStyle>
            <a:lvl1pPr algn="r">
              <a:defRPr sz="5400">
                <a:effectLst/>
              </a:defRPr>
            </a:lvl1pPr>
          </a:lstStyle>
          <a:p>
            <a:r>
              <a:rPr lang="es-ES" dirty="0" smtClean="0"/>
              <a:t>Haga clic para modificar el estilo de título del patrón</a:t>
            </a:r>
            <a:endParaRPr lang="en-US" dirty="0"/>
          </a:p>
        </p:txBody>
      </p:sp>
      <p:pic>
        <p:nvPicPr>
          <p:cNvPr id="8" name="Imagen 7"/>
          <p:cNvPicPr>
            <a:picLocks noChangeAspect="1"/>
          </p:cNvPicPr>
          <p:nvPr userDrawn="1"/>
        </p:nvPicPr>
        <p:blipFill rotWithShape="1">
          <a:blip r:embed="rId3">
            <a:extLst>
              <a:ext uri="{28A0092B-C50C-407E-A947-70E740481C1C}">
                <a14:useLocalDpi xmlns:a14="http://schemas.microsoft.com/office/drawing/2010/main" val="0"/>
              </a:ext>
            </a:extLst>
          </a:blip>
          <a:srcRect b="15637"/>
          <a:stretch/>
        </p:blipFill>
        <p:spPr>
          <a:xfrm>
            <a:off x="3987264" y="488115"/>
            <a:ext cx="2503846" cy="1097428"/>
          </a:xfrm>
          <a:prstGeom prst="rect">
            <a:avLst/>
          </a:prstGeom>
        </p:spPr>
      </p:pic>
      <p:sp>
        <p:nvSpPr>
          <p:cNvPr id="38" name="Date Placeholder 3"/>
          <p:cNvSpPr>
            <a:spLocks noGrp="1"/>
          </p:cNvSpPr>
          <p:nvPr>
            <p:ph type="dt" sz="half" idx="10"/>
          </p:nvPr>
        </p:nvSpPr>
        <p:spPr>
          <a:xfrm>
            <a:off x="10510999" y="6630355"/>
            <a:ext cx="872657" cy="143315"/>
          </a:xfrm>
        </p:spPr>
        <p:txBody>
          <a:bodyPr/>
          <a:lstStyle/>
          <a:p>
            <a:fld id="{3C9B6FE3-22EB-47D4-9952-629B5C478968}" type="datetime1">
              <a:rPr lang="en-US" smtClean="0"/>
              <a:t>12/6/2020</a:t>
            </a:fld>
            <a:endParaRPr lang="en-US" dirty="0"/>
          </a:p>
        </p:txBody>
      </p:sp>
      <p:sp>
        <p:nvSpPr>
          <p:cNvPr id="39" name="Slide Number Placeholder 5"/>
          <p:cNvSpPr>
            <a:spLocks noGrp="1"/>
          </p:cNvSpPr>
          <p:nvPr>
            <p:ph type="sldNum" sz="quarter" idx="12"/>
          </p:nvPr>
        </p:nvSpPr>
        <p:spPr>
          <a:xfrm>
            <a:off x="11590219" y="6630355"/>
            <a:ext cx="420805" cy="143315"/>
          </a:xfrm>
        </p:spPr>
        <p:txBody>
          <a:bodyPr/>
          <a:lstStyle/>
          <a:p>
            <a:fld id="{D57F1E4F-1CFF-5643-939E-217C01CDF565}" type="slidenum">
              <a:rPr lang="en-US" dirty="0"/>
              <a:pPr/>
              <a:t>‹Nº›</a:t>
            </a:fld>
            <a:endParaRPr lang="en-US" dirty="0"/>
          </a:p>
        </p:txBody>
      </p:sp>
      <p:sp>
        <p:nvSpPr>
          <p:cNvPr id="40" name="Subtitle 2"/>
          <p:cNvSpPr txBox="1">
            <a:spLocks/>
          </p:cNvSpPr>
          <p:nvPr userDrawn="1"/>
        </p:nvSpPr>
        <p:spPr>
          <a:xfrm>
            <a:off x="0" y="5325323"/>
            <a:ext cx="12192000" cy="1563621"/>
          </a:xfrm>
          <a:prstGeom prst="rect">
            <a:avLst/>
          </a:prstGeom>
          <a:solidFill>
            <a:schemeClr val="bg1">
              <a:alpha val="86000"/>
            </a:schemeClr>
          </a:solidFill>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s-ES" dirty="0" smtClean="0"/>
              <a:t>Auspician</a:t>
            </a:r>
          </a:p>
          <a:p>
            <a:pPr algn="l"/>
            <a:endParaRPr lang="es-ES" sz="1100" dirty="0" smtClean="0"/>
          </a:p>
          <a:p>
            <a:pPr algn="l"/>
            <a:r>
              <a:rPr lang="es-ES" dirty="0" smtClean="0"/>
              <a:t>Auspicio</a:t>
            </a:r>
            <a:r>
              <a:rPr lang="es-ES" baseline="0" dirty="0" smtClean="0"/>
              <a:t> profesional</a:t>
            </a:r>
            <a:endParaRPr lang="en-US" dirty="0"/>
          </a:p>
        </p:txBody>
      </p:sp>
      <p:pic>
        <p:nvPicPr>
          <p:cNvPr id="41" name="Imagen 4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38791" y="5455461"/>
            <a:ext cx="1464811" cy="723789"/>
          </a:xfrm>
          <a:prstGeom prst="rect">
            <a:avLst/>
          </a:prstGeom>
        </p:spPr>
      </p:pic>
      <p:pic>
        <p:nvPicPr>
          <p:cNvPr id="42" name="Imagen 4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55909" y="5395401"/>
            <a:ext cx="1332761" cy="799657"/>
          </a:xfrm>
          <a:prstGeom prst="rect">
            <a:avLst/>
          </a:prstGeom>
        </p:spPr>
      </p:pic>
      <p:pic>
        <p:nvPicPr>
          <p:cNvPr id="43" name="Imagen 4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66525" y="5292991"/>
            <a:ext cx="1026233" cy="1026233"/>
          </a:xfrm>
          <a:prstGeom prst="rect">
            <a:avLst/>
          </a:prstGeom>
        </p:spPr>
      </p:pic>
      <p:pic>
        <p:nvPicPr>
          <p:cNvPr id="44" name="Imagen 4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272631" y="6215708"/>
            <a:ext cx="494653" cy="557962"/>
          </a:xfrm>
          <a:prstGeom prst="rect">
            <a:avLst/>
          </a:prstGeom>
        </p:spPr>
      </p:pic>
      <p:pic>
        <p:nvPicPr>
          <p:cNvPr id="48" name="Imagen 4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059596" y="5395401"/>
            <a:ext cx="1724985" cy="86249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EC43C9C-63B2-4DD4-A7B8-FBCB6BABA0C0}" type="datetime1">
              <a:rPr lang="en-US" smtClean="0"/>
              <a:t>12/6/2020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C74BFC2-1D14-41E1-BC99-5E99AFF7D8A8}"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712A986-FF63-4FC8-809C-3638E3BE4565}"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66ECBBD-6038-4C54-A417-AB7B2482E9AD}"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8BB78D-47C6-4595-8D1A-CE054C6C5C42}"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0CBF4DD-3329-47EE-821C-6C141ACD1E3F}"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4C6F31-927C-49FB-8AE5-3648E564BB71}"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63CBE8-833C-497E-97D8-601224525440}"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A6ECEB0-08AC-4C08-A034-D7527739D792}"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a:xfrm>
            <a:off x="11645289" y="6492875"/>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355000-6024-44F7-A8E3-63EB368BADC6}" type="datetime1">
              <a:rPr lang="en-US" smtClean="0"/>
              <a:t>12/6/2020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AFAE2AA-5B16-408C-8BFA-C04AFFEDC3F4}" type="datetime1">
              <a:rPr lang="en-US" smtClean="0"/>
              <a:t>12/6/2020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B78853D-8369-49DB-B973-0D6F74AC579E}" type="datetime1">
              <a:rPr lang="en-US" smtClean="0"/>
              <a:t>12/6/2020</a:t>
            </a:fld>
            <a:endParaRPr lang="en-US" dirty="0"/>
          </a:p>
        </p:txBody>
      </p:sp>
      <p:sp>
        <p:nvSpPr>
          <p:cNvPr id="8" name="Footer Placeholder 7"/>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6613832-F5A7-4135-8DE4-07FABDD80C87}" type="datetime1">
              <a:rPr lang="en-US" smtClean="0"/>
              <a:t>12/6/2020</a:t>
            </a:fld>
            <a:endParaRPr lang="en-US" dirty="0"/>
          </a:p>
        </p:txBody>
      </p:sp>
      <p:sp>
        <p:nvSpPr>
          <p:cNvPr id="4" name="Footer Placeholder 3"/>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D205C-BA68-48DD-A2A2-3713E4E95143}" type="datetime1">
              <a:rPr lang="en-US" smtClean="0"/>
              <a:t>12/6/2020</a:t>
            </a:fld>
            <a:endParaRPr lang="en-US" dirty="0"/>
          </a:p>
        </p:txBody>
      </p:sp>
      <p:sp>
        <p:nvSpPr>
          <p:cNvPr id="3" name="Footer Placeholder 2"/>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AF18E80-FA67-4F45-929A-F347C879062F}" type="datetime1">
              <a:rPr lang="en-US" smtClean="0"/>
              <a:t>12/6/2020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00CE6ED-3CD0-4631-A19D-286D84E7C93D}" type="datetime1">
              <a:rPr lang="en-US" smtClean="0"/>
              <a:t>12/6/2020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7" name="Group 6"/>
          <p:cNvGrpSpPr/>
          <p:nvPr/>
        </p:nvGrpSpPr>
        <p:grpSpPr>
          <a:xfrm>
            <a:off x="105656" y="0"/>
            <a:ext cx="1790877"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rgbClr val="ECB64A"/>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accent2">
                <a:lumMod val="7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6">
                <a:lumMod val="75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rgbClr val="ECB64A"/>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accent2">
                <a:lumMod val="75000"/>
              </a:schemeClr>
            </a:solidFill>
            <a:ln>
              <a:noFill/>
            </a:ln>
          </p:spPr>
        </p:sp>
      </p:grpSp>
      <p:sp>
        <p:nvSpPr>
          <p:cNvPr id="2" name="Title Placeholder 1"/>
          <p:cNvSpPr>
            <a:spLocks noGrp="1"/>
          </p:cNvSpPr>
          <p:nvPr>
            <p:ph type="title"/>
          </p:nvPr>
        </p:nvSpPr>
        <p:spPr>
          <a:xfrm>
            <a:off x="1484311" y="685801"/>
            <a:ext cx="10018713" cy="1041400"/>
          </a:xfrm>
          <a:prstGeom prst="rect">
            <a:avLst/>
          </a:prstGeom>
          <a:effectLst/>
        </p:spPr>
        <p:txBody>
          <a:bodyPr vert="horz" lIns="91440" tIns="45720" rIns="91440" bIns="45720" rtlCol="0" anchor="ctr">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484310" y="1862667"/>
            <a:ext cx="10018713" cy="4492977"/>
          </a:xfrm>
          <a:prstGeom prst="rect">
            <a:avLst/>
          </a:prstGeom>
        </p:spPr>
        <p:txBody>
          <a:bodyPr vert="horz" lIns="91440" tIns="45720" rIns="91440" bIns="45720" rtlCol="0" anchor="ctr">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10240657" y="6441739"/>
            <a:ext cx="1143000"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A4E90D-EE5C-421A-AC4E-56699897C693}" type="datetime1">
              <a:rPr lang="en-US" smtClean="0"/>
              <a:t>12/6/2020</a:t>
            </a:fld>
            <a:endParaRPr lang="en-US" dirty="0"/>
          </a:p>
        </p:txBody>
      </p:sp>
      <p:sp>
        <p:nvSpPr>
          <p:cNvPr id="6" name="Slide Number Placeholder 5"/>
          <p:cNvSpPr>
            <a:spLocks noGrp="1"/>
          </p:cNvSpPr>
          <p:nvPr>
            <p:ph type="sldNum" sz="quarter" idx="4"/>
          </p:nvPr>
        </p:nvSpPr>
        <p:spPr>
          <a:xfrm>
            <a:off x="11459857" y="6441739"/>
            <a:ext cx="551167"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pic>
        <p:nvPicPr>
          <p:cNvPr id="14" name="Imagen 13"/>
          <p:cNvPicPr>
            <a:picLocks noChangeAspect="1"/>
          </p:cNvPicPr>
          <p:nvPr userDrawn="1"/>
        </p:nvPicPr>
        <p:blipFill>
          <a:blip r:embed="rId19"/>
          <a:stretch>
            <a:fillRect/>
          </a:stretch>
        </p:blipFill>
        <p:spPr>
          <a:xfrm>
            <a:off x="43286" y="42195"/>
            <a:ext cx="1441024" cy="532620"/>
          </a:xfrm>
          <a:prstGeom prst="rect">
            <a:avLst/>
          </a:prstGeom>
        </p:spPr>
      </p:pic>
      <p:sp>
        <p:nvSpPr>
          <p:cNvPr id="5" name="Rectángulo 4"/>
          <p:cNvSpPr/>
          <p:nvPr userDrawn="1"/>
        </p:nvSpPr>
        <p:spPr>
          <a:xfrm>
            <a:off x="43286" y="562575"/>
            <a:ext cx="1386569" cy="656166"/>
          </a:xfrm>
          <a:prstGeom prst="rect">
            <a:avLst/>
          </a:prstGeom>
          <a:solidFill>
            <a:srgbClr val="FFFFFF">
              <a:alpha val="7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6" name="Imagen 15"/>
          <p:cNvPicPr>
            <a:picLocks noChangeAspect="1"/>
          </p:cNvPicPr>
          <p:nvPr userDrawn="1"/>
        </p:nvPicPr>
        <p:blipFill rotWithShape="1">
          <a:blip r:embed="rId20">
            <a:extLst>
              <a:ext uri="{28A0092B-C50C-407E-A947-70E740481C1C}">
                <a14:useLocalDpi xmlns:a14="http://schemas.microsoft.com/office/drawing/2010/main" val="0"/>
              </a:ext>
            </a:extLst>
          </a:blip>
          <a:srcRect b="15637"/>
          <a:stretch/>
        </p:blipFill>
        <p:spPr>
          <a:xfrm>
            <a:off x="135653" y="624348"/>
            <a:ext cx="1215203" cy="5326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0196" y="2091536"/>
            <a:ext cx="9474931" cy="1964650"/>
          </a:xfrm>
          <a:ln>
            <a:solidFill>
              <a:srgbClr val="FFC000"/>
            </a:solidFill>
          </a:ln>
        </p:spPr>
        <p:txBody>
          <a:bodyPr anchor="ctr"/>
          <a:lstStyle/>
          <a:p>
            <a:pPr algn="ctr"/>
            <a:r>
              <a:rPr lang="es-AR" sz="4400" b="1" dirty="0" smtClean="0">
                <a:solidFill>
                  <a:srgbClr val="002060"/>
                </a:solidFill>
                <a:latin typeface="Century Gothic" panose="020B0502020202020204" pitchFamily="34" charset="0"/>
              </a:rPr>
              <a:t>LA BAJA DE CONTRIBUYENTES</a:t>
            </a:r>
            <a:br>
              <a:rPr lang="es-AR" sz="4400" b="1" dirty="0" smtClean="0">
                <a:solidFill>
                  <a:srgbClr val="002060"/>
                </a:solidFill>
                <a:latin typeface="Century Gothic" panose="020B0502020202020204" pitchFamily="34" charset="0"/>
              </a:rPr>
            </a:br>
            <a:r>
              <a:rPr lang="es-AR" sz="3600" b="1" dirty="0" smtClean="0">
                <a:solidFill>
                  <a:srgbClr val="002060"/>
                </a:solidFill>
                <a:latin typeface="Century Gothic" panose="020B0502020202020204" pitchFamily="34" charset="0"/>
              </a:rPr>
              <a:t>EN EL MONOTRIBUTO</a:t>
            </a:r>
            <a:endParaRPr lang="es-AR" sz="3600" b="1" dirty="0">
              <a:solidFill>
                <a:srgbClr val="002060"/>
              </a:solidFill>
              <a:latin typeface="Century Gothic" panose="020B0502020202020204" pitchFamily="34" charset="0"/>
            </a:endParaRPr>
          </a:p>
        </p:txBody>
      </p:sp>
      <p:sp>
        <p:nvSpPr>
          <p:cNvPr id="3" name="Subtítulo 2"/>
          <p:cNvSpPr>
            <a:spLocks noGrp="1"/>
          </p:cNvSpPr>
          <p:nvPr>
            <p:ph type="subTitle" idx="1"/>
          </p:nvPr>
        </p:nvSpPr>
        <p:spPr/>
        <p:txBody>
          <a:bodyPr>
            <a:normAutofit/>
          </a:bodyPr>
          <a:lstStyle/>
          <a:p>
            <a:endParaRPr lang="en-US" dirty="0" smtClean="0"/>
          </a:p>
          <a:p>
            <a:endParaRPr lang="es-AR" sz="3600" dirty="0"/>
          </a:p>
        </p:txBody>
      </p:sp>
      <p:sp>
        <p:nvSpPr>
          <p:cNvPr id="4" name="3 CuadroTexto"/>
          <p:cNvSpPr txBox="1"/>
          <p:nvPr/>
        </p:nvSpPr>
        <p:spPr>
          <a:xfrm>
            <a:off x="6787662" y="4185138"/>
            <a:ext cx="4583723" cy="646331"/>
          </a:xfrm>
          <a:prstGeom prst="rect">
            <a:avLst/>
          </a:prstGeom>
          <a:noFill/>
        </p:spPr>
        <p:txBody>
          <a:bodyPr wrap="square" rtlCol="0">
            <a:spAutoFit/>
          </a:bodyPr>
          <a:lstStyle/>
          <a:p>
            <a:r>
              <a:rPr lang="es-AR" b="1" u="sng" dirty="0">
                <a:ln w="3175" cmpd="sng">
                  <a:noFill/>
                </a:ln>
                <a:solidFill>
                  <a:srgbClr val="002060"/>
                </a:solidFill>
                <a:ea typeface="Tahoma" panose="020B0604030504040204" pitchFamily="34" charset="0"/>
                <a:cs typeface="Calibri" panose="020F0502020204030204" pitchFamily="34" charset="0"/>
              </a:rPr>
              <a:t>Expositor: </a:t>
            </a:r>
            <a:r>
              <a:rPr lang="es-AR" b="1" dirty="0">
                <a:ln w="3175" cmpd="sng">
                  <a:noFill/>
                </a:ln>
                <a:solidFill>
                  <a:srgbClr val="002060"/>
                </a:solidFill>
                <a:ea typeface="Tahoma" panose="020B0604030504040204" pitchFamily="34" charset="0"/>
                <a:cs typeface="Calibri" panose="020F0502020204030204" pitchFamily="34" charset="0"/>
              </a:rPr>
              <a:t>C.P María Cecilia </a:t>
            </a:r>
            <a:r>
              <a:rPr lang="es-AR" b="1" dirty="0" err="1">
                <a:ln w="3175" cmpd="sng">
                  <a:noFill/>
                </a:ln>
                <a:solidFill>
                  <a:srgbClr val="002060"/>
                </a:solidFill>
                <a:ea typeface="Tahoma" panose="020B0604030504040204" pitchFamily="34" charset="0"/>
                <a:cs typeface="Calibri" panose="020F0502020204030204" pitchFamily="34" charset="0"/>
              </a:rPr>
              <a:t>Signanini</a:t>
            </a:r>
            <a:endParaRPr lang="es-AR" b="1" dirty="0">
              <a:ln w="3175" cmpd="sng">
                <a:noFill/>
              </a:ln>
              <a:solidFill>
                <a:srgbClr val="002060"/>
              </a:solidFill>
              <a:ea typeface="Tahoma" panose="020B0604030504040204" pitchFamily="34" charset="0"/>
              <a:cs typeface="Calibri" panose="020F0502020204030204" pitchFamily="34" charset="0"/>
            </a:endParaRPr>
          </a:p>
          <a:p>
            <a:endParaRPr lang="es-ES" dirty="0"/>
          </a:p>
        </p:txBody>
      </p:sp>
    </p:spTree>
    <p:extLst>
      <p:ext uri="{BB962C8B-B14F-4D97-AF65-F5344CB8AC3E}">
        <p14:creationId xmlns:p14="http://schemas.microsoft.com/office/powerpoint/2010/main" val="3619461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685801"/>
            <a:ext cx="10018713" cy="370489"/>
          </a:xfrm>
        </p:spPr>
        <p:txBody>
          <a:bodyPr>
            <a:noAutofit/>
          </a:bodyPr>
          <a:lstStyle/>
          <a:p>
            <a:r>
              <a:rPr lang="es-ES" sz="3200" b="1" dirty="0" smtClean="0">
                <a:solidFill>
                  <a:srgbClr val="002060"/>
                </a:solidFill>
                <a:latin typeface="Century Gothic" panose="020B0502020202020204" pitchFamily="34" charset="0"/>
              </a:rPr>
              <a:t>EXCLUSIÓN</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261242" y="1781503"/>
            <a:ext cx="10241782" cy="4574142"/>
          </a:xfrm>
        </p:spPr>
        <p:txBody>
          <a:bodyPr/>
          <a:lstStyle/>
          <a:p>
            <a:pPr>
              <a:buFont typeface="Wingdings" panose="05000000000000000000" pitchFamily="2" charset="2"/>
              <a:buChar char="ü"/>
            </a:pPr>
            <a:r>
              <a:rPr lang="es-ES" dirty="0" smtClean="0">
                <a:solidFill>
                  <a:srgbClr val="002060"/>
                </a:solidFill>
              </a:rPr>
              <a:t>Puede verificarse por alguna de las siguientes vías:</a:t>
            </a:r>
          </a:p>
          <a:p>
            <a:endParaRPr lang="es-ES" dirty="0">
              <a:solidFill>
                <a:srgbClr val="002060"/>
              </a:solidFill>
            </a:endParaRPr>
          </a:p>
          <a:p>
            <a:pPr lvl="1">
              <a:buFont typeface="Wingdings" panose="05000000000000000000" pitchFamily="2" charset="2"/>
              <a:buChar char="Ø"/>
            </a:pPr>
            <a:r>
              <a:rPr lang="es-ES" dirty="0" smtClean="0">
                <a:solidFill>
                  <a:srgbClr val="002060"/>
                </a:solidFill>
              </a:rPr>
              <a:t>Informada por el contribuyente al fisco</a:t>
            </a:r>
            <a:r>
              <a:rPr lang="es-ES" dirty="0" smtClean="0">
                <a:solidFill>
                  <a:srgbClr val="002060"/>
                </a:solidFill>
                <a:sym typeface="Wingdings" panose="05000000000000000000" pitchFamily="2" charset="2"/>
              </a:rPr>
              <a:t> “</a:t>
            </a:r>
            <a:r>
              <a:rPr lang="es-ES" b="1" dirty="0" smtClean="0">
                <a:solidFill>
                  <a:srgbClr val="002060"/>
                </a:solidFill>
                <a:sym typeface="Wingdings" panose="05000000000000000000" pitchFamily="2" charset="2"/>
              </a:rPr>
              <a:t>BAJA por exclusión</a:t>
            </a:r>
            <a:r>
              <a:rPr lang="es-ES" dirty="0" smtClean="0">
                <a:solidFill>
                  <a:srgbClr val="002060"/>
                </a:solidFill>
                <a:sym typeface="Wingdings" panose="05000000000000000000" pitchFamily="2" charset="2"/>
              </a:rPr>
              <a:t>”.</a:t>
            </a:r>
          </a:p>
          <a:p>
            <a:pPr marL="457200" lvl="1" indent="0">
              <a:buNone/>
            </a:pPr>
            <a:endParaRPr lang="es-ES" sz="500" dirty="0" smtClean="0">
              <a:solidFill>
                <a:srgbClr val="002060"/>
              </a:solidFill>
              <a:sym typeface="Wingdings" panose="05000000000000000000" pitchFamily="2" charset="2"/>
            </a:endParaRPr>
          </a:p>
          <a:p>
            <a:pPr lvl="1">
              <a:buFont typeface="Wingdings" panose="05000000000000000000" pitchFamily="2" charset="2"/>
              <a:buChar char="Ø"/>
            </a:pPr>
            <a:r>
              <a:rPr lang="es-ES" dirty="0" smtClean="0">
                <a:solidFill>
                  <a:srgbClr val="002060"/>
                </a:solidFill>
              </a:rPr>
              <a:t>Por fiscalización presencial.</a:t>
            </a:r>
          </a:p>
          <a:p>
            <a:pPr marL="457200" lvl="1" indent="0">
              <a:buNone/>
            </a:pPr>
            <a:endParaRPr lang="es-ES" sz="500" dirty="0" smtClean="0">
              <a:solidFill>
                <a:srgbClr val="002060"/>
              </a:solidFill>
            </a:endParaRPr>
          </a:p>
          <a:p>
            <a:pPr lvl="1">
              <a:buFont typeface="Wingdings" panose="05000000000000000000" pitchFamily="2" charset="2"/>
              <a:buChar char="Ø"/>
            </a:pPr>
            <a:r>
              <a:rPr lang="es-ES" dirty="0" smtClean="0">
                <a:solidFill>
                  <a:srgbClr val="002060"/>
                </a:solidFill>
              </a:rPr>
              <a:t>Por controles sistémicos.</a:t>
            </a:r>
          </a:p>
          <a:p>
            <a:endParaRPr lang="es-ES" dirty="0" smtClean="0"/>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668823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1248" y="275898"/>
            <a:ext cx="10018713" cy="591206"/>
          </a:xfrm>
        </p:spPr>
        <p:txBody>
          <a:bodyPr>
            <a:normAutofit/>
          </a:bodyPr>
          <a:lstStyle/>
          <a:p>
            <a:r>
              <a:rPr lang="es-ES" sz="3200" b="1" dirty="0" smtClean="0">
                <a:solidFill>
                  <a:srgbClr val="002060"/>
                </a:solidFill>
                <a:latin typeface="Century Gothic" panose="020B0502020202020204" pitchFamily="34" charset="0"/>
              </a:rPr>
              <a:t>EXCLUSIÓN </a:t>
            </a:r>
            <a:r>
              <a:rPr lang="es-ES" sz="3200" b="1" dirty="0">
                <a:solidFill>
                  <a:srgbClr val="002060"/>
                </a:solidFill>
                <a:latin typeface="Century Gothic" panose="020B0502020202020204" pitchFamily="34" charset="0"/>
              </a:rPr>
              <a:t>- </a:t>
            </a:r>
            <a:r>
              <a:rPr lang="es-ES" sz="3200" b="1" dirty="0" smtClean="0">
                <a:solidFill>
                  <a:srgbClr val="002060"/>
                </a:solidFill>
                <a:latin typeface="Century Gothic" panose="020B0502020202020204" pitchFamily="34" charset="0"/>
              </a:rPr>
              <a:t>CAUSALES</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977461" y="1229710"/>
            <a:ext cx="11067393" cy="5439104"/>
          </a:xfrm>
        </p:spPr>
        <p:txBody>
          <a:bodyPr>
            <a:normAutofit fontScale="77500" lnSpcReduction="20000"/>
          </a:bodyPr>
          <a:lstStyle/>
          <a:p>
            <a:pPr>
              <a:buFont typeface="Wingdings" panose="05000000000000000000" pitchFamily="2" charset="2"/>
              <a:buChar char="ü"/>
            </a:pPr>
            <a:r>
              <a:rPr lang="es-AR" sz="2300" dirty="0" smtClean="0">
                <a:solidFill>
                  <a:srgbClr val="002060"/>
                </a:solidFill>
              </a:rPr>
              <a:t>La </a:t>
            </a:r>
            <a:r>
              <a:rPr lang="es-AR" sz="2300" dirty="0">
                <a:solidFill>
                  <a:srgbClr val="002060"/>
                </a:solidFill>
              </a:rPr>
              <a:t>suma de los ingresos brutos obtenidos de las actividades comprendidas en el régimen, en los últimos 12 meses inmediatos anteriores a la obtención de cada nuevo ingreso bruto -incluido este último- exceda el límite máximo establecido para la Categoría H o, en su caso, para la Categoría K;</a:t>
            </a:r>
            <a:endParaRPr lang="es-ES" sz="2300" dirty="0">
              <a:solidFill>
                <a:srgbClr val="002060"/>
              </a:solidFill>
            </a:endParaRPr>
          </a:p>
          <a:p>
            <a:pPr>
              <a:buFont typeface="Wingdings" panose="05000000000000000000" pitchFamily="2" charset="2"/>
              <a:buChar char="ü"/>
            </a:pPr>
            <a:endParaRPr lang="es-AR" sz="800" dirty="0">
              <a:solidFill>
                <a:srgbClr val="002060"/>
              </a:solidFill>
            </a:endParaRPr>
          </a:p>
          <a:p>
            <a:pPr>
              <a:buFont typeface="Wingdings" panose="05000000000000000000" pitchFamily="2" charset="2"/>
              <a:buChar char="ü"/>
            </a:pPr>
            <a:r>
              <a:rPr lang="es-AR" sz="2300" dirty="0" smtClean="0">
                <a:solidFill>
                  <a:srgbClr val="002060"/>
                </a:solidFill>
              </a:rPr>
              <a:t>Los </a:t>
            </a:r>
            <a:r>
              <a:rPr lang="es-AR" sz="2300" dirty="0">
                <a:solidFill>
                  <a:srgbClr val="002060"/>
                </a:solidFill>
              </a:rPr>
              <a:t>parámetros físicos o el monto de los alquileres devengados superen los máximos establecidos para la Categoría H;</a:t>
            </a:r>
          </a:p>
          <a:p>
            <a:pPr>
              <a:buFont typeface="Wingdings" panose="05000000000000000000" pitchFamily="2" charset="2"/>
              <a:buChar char="ü"/>
            </a:pPr>
            <a:endParaRPr lang="es-ES" sz="800" dirty="0">
              <a:solidFill>
                <a:srgbClr val="002060"/>
              </a:solidFill>
            </a:endParaRPr>
          </a:p>
          <a:p>
            <a:pPr>
              <a:buFont typeface="Wingdings" panose="05000000000000000000" pitchFamily="2" charset="2"/>
              <a:buChar char="ü"/>
            </a:pPr>
            <a:r>
              <a:rPr lang="es-AR" sz="2300" dirty="0" smtClean="0">
                <a:solidFill>
                  <a:srgbClr val="002060"/>
                </a:solidFill>
              </a:rPr>
              <a:t>El </a:t>
            </a:r>
            <a:r>
              <a:rPr lang="es-AR" sz="2300" dirty="0">
                <a:solidFill>
                  <a:srgbClr val="002060"/>
                </a:solidFill>
              </a:rPr>
              <a:t>precio máximo unitario de </a:t>
            </a:r>
            <a:r>
              <a:rPr lang="es-AR" sz="2300" dirty="0" smtClean="0">
                <a:solidFill>
                  <a:srgbClr val="002060"/>
                </a:solidFill>
              </a:rPr>
              <a:t>venta (para venta de cosas muebles) </a:t>
            </a:r>
            <a:r>
              <a:rPr lang="es-AR" sz="2300" dirty="0">
                <a:solidFill>
                  <a:srgbClr val="002060"/>
                </a:solidFill>
              </a:rPr>
              <a:t>supere el importe máximo </a:t>
            </a:r>
            <a:r>
              <a:rPr lang="es-AR" sz="2300" dirty="0" smtClean="0">
                <a:solidFill>
                  <a:srgbClr val="002060"/>
                </a:solidFill>
              </a:rPr>
              <a:t>establecido</a:t>
            </a:r>
            <a:r>
              <a:rPr lang="es-AR" sz="2700" dirty="0" smtClean="0">
                <a:solidFill>
                  <a:srgbClr val="002060"/>
                </a:solidFill>
              </a:rPr>
              <a:t>.</a:t>
            </a:r>
            <a:endParaRPr lang="es-AR" sz="2700" dirty="0">
              <a:solidFill>
                <a:srgbClr val="002060"/>
              </a:solidFill>
            </a:endParaRPr>
          </a:p>
          <a:p>
            <a:pPr>
              <a:buFont typeface="Wingdings" panose="05000000000000000000" pitchFamily="2" charset="2"/>
              <a:buChar char="ü"/>
            </a:pPr>
            <a:endParaRPr lang="es-ES" sz="800" dirty="0">
              <a:solidFill>
                <a:srgbClr val="002060"/>
              </a:solidFill>
            </a:endParaRPr>
          </a:p>
          <a:p>
            <a:pPr>
              <a:buFont typeface="Wingdings" panose="05000000000000000000" pitchFamily="2" charset="2"/>
              <a:buChar char="ü"/>
            </a:pPr>
            <a:r>
              <a:rPr lang="es-AR" sz="2300" dirty="0" smtClean="0">
                <a:solidFill>
                  <a:srgbClr val="002060"/>
                </a:solidFill>
              </a:rPr>
              <a:t>Adquieran </a:t>
            </a:r>
            <a:r>
              <a:rPr lang="es-AR" sz="2300" dirty="0">
                <a:solidFill>
                  <a:srgbClr val="002060"/>
                </a:solidFill>
              </a:rPr>
              <a:t>bienes o realicen gastos, de índole personal, por un valor incompatible con los ingresos declarados y en tanto aquellos no se encuentren debidamente justificados por el contribuyente;</a:t>
            </a:r>
            <a:endParaRPr lang="es-ES" sz="2300" dirty="0">
              <a:solidFill>
                <a:srgbClr val="002060"/>
              </a:solidFill>
            </a:endParaRPr>
          </a:p>
          <a:p>
            <a:pPr>
              <a:buFont typeface="Wingdings" panose="05000000000000000000" pitchFamily="2" charset="2"/>
              <a:buChar char="ü"/>
            </a:pPr>
            <a:endParaRPr lang="es-AR" sz="700" dirty="0">
              <a:solidFill>
                <a:srgbClr val="002060"/>
              </a:solidFill>
            </a:endParaRPr>
          </a:p>
          <a:p>
            <a:pPr>
              <a:buFont typeface="Wingdings" panose="05000000000000000000" pitchFamily="2" charset="2"/>
              <a:buChar char="ü"/>
            </a:pPr>
            <a:r>
              <a:rPr lang="es-AR" sz="2300" dirty="0" smtClean="0">
                <a:solidFill>
                  <a:srgbClr val="002060"/>
                </a:solidFill>
              </a:rPr>
              <a:t>Los </a:t>
            </a:r>
            <a:r>
              <a:rPr lang="es-AR" sz="2300" dirty="0">
                <a:solidFill>
                  <a:srgbClr val="002060"/>
                </a:solidFill>
              </a:rPr>
              <a:t>depósitos bancarios, debidamente depurados, resulten incompatibles con los ingresos declarados a los fines de su categorización;</a:t>
            </a:r>
            <a:endParaRPr lang="es-ES" sz="2300" dirty="0">
              <a:solidFill>
                <a:srgbClr val="002060"/>
              </a:solidFill>
            </a:endParaRPr>
          </a:p>
          <a:p>
            <a:pPr>
              <a:buFont typeface="Wingdings" panose="05000000000000000000" pitchFamily="2" charset="2"/>
              <a:buChar char="ü"/>
            </a:pPr>
            <a:endParaRPr lang="es-AR" sz="700" dirty="0">
              <a:solidFill>
                <a:srgbClr val="002060"/>
              </a:solidFill>
            </a:endParaRPr>
          </a:p>
          <a:p>
            <a:pPr>
              <a:buFont typeface="Wingdings" panose="05000000000000000000" pitchFamily="2" charset="2"/>
              <a:buChar char="ü"/>
            </a:pPr>
            <a:r>
              <a:rPr lang="es-AR" sz="2300" dirty="0" smtClean="0">
                <a:solidFill>
                  <a:srgbClr val="002060"/>
                </a:solidFill>
              </a:rPr>
              <a:t>Hayan </a:t>
            </a:r>
            <a:r>
              <a:rPr lang="es-AR" sz="2300" dirty="0">
                <a:solidFill>
                  <a:srgbClr val="002060"/>
                </a:solidFill>
              </a:rPr>
              <a:t>perdido su calidad de sujetos del régimen o hayan realizado importaciones de cosas muebles para su comercialización posterior y/o de servicios con idénticos fines;</a:t>
            </a:r>
            <a:endParaRPr lang="es-ES" sz="2300" dirty="0">
              <a:solidFill>
                <a:srgbClr val="002060"/>
              </a:solidFill>
            </a:endParaRPr>
          </a:p>
          <a:p>
            <a:pPr>
              <a:buFont typeface="Wingdings" panose="05000000000000000000" pitchFamily="2" charset="2"/>
              <a:buChar char="ü"/>
            </a:pP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1179769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15841" y="543913"/>
            <a:ext cx="10018713" cy="449316"/>
          </a:xfrm>
        </p:spPr>
        <p:txBody>
          <a:bodyPr>
            <a:normAutofit fontScale="90000"/>
          </a:bodyPr>
          <a:lstStyle/>
          <a:p>
            <a:r>
              <a:rPr lang="es-ES" b="1" dirty="0">
                <a:solidFill>
                  <a:srgbClr val="002060"/>
                </a:solidFill>
                <a:latin typeface="Century Gothic" panose="020B0502020202020204" pitchFamily="34" charset="0"/>
              </a:rPr>
              <a:t>EXCLUSIÓN - CAUSALES</a:t>
            </a:r>
            <a:endParaRPr lang="es-ES" dirty="0"/>
          </a:p>
        </p:txBody>
      </p:sp>
      <p:sp>
        <p:nvSpPr>
          <p:cNvPr id="3" name="2 Marcador de contenido"/>
          <p:cNvSpPr>
            <a:spLocks noGrp="1"/>
          </p:cNvSpPr>
          <p:nvPr>
            <p:ph idx="1"/>
          </p:nvPr>
        </p:nvSpPr>
        <p:spPr>
          <a:xfrm>
            <a:off x="1135117" y="1481959"/>
            <a:ext cx="10752083" cy="5376041"/>
          </a:xfrm>
        </p:spPr>
        <p:txBody>
          <a:bodyPr>
            <a:normAutofit/>
          </a:bodyPr>
          <a:lstStyle/>
          <a:p>
            <a:pPr>
              <a:buFont typeface="Wingdings" panose="05000000000000000000" pitchFamily="2" charset="2"/>
              <a:buChar char="ü"/>
            </a:pPr>
            <a:r>
              <a:rPr lang="es-AR" sz="1800" dirty="0" smtClean="0">
                <a:solidFill>
                  <a:srgbClr val="002060"/>
                </a:solidFill>
              </a:rPr>
              <a:t>Realicen </a:t>
            </a:r>
            <a:r>
              <a:rPr lang="es-AR" sz="1800" dirty="0">
                <a:solidFill>
                  <a:srgbClr val="002060"/>
                </a:solidFill>
              </a:rPr>
              <a:t>más de 3 actividades simultáneas o posean más de 3 unidades de explotación</a:t>
            </a:r>
            <a:r>
              <a:rPr lang="es-AR" sz="18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AR" sz="1800" dirty="0" smtClean="0">
                <a:solidFill>
                  <a:srgbClr val="002060"/>
                </a:solidFill>
              </a:rPr>
              <a:t>Realizando </a:t>
            </a:r>
            <a:r>
              <a:rPr lang="es-AR" sz="1800" dirty="0">
                <a:solidFill>
                  <a:srgbClr val="002060"/>
                </a:solidFill>
              </a:rPr>
              <a:t>locaciones, prestaciones de servicios y/o ejecutando obras, se hubieran categorizado como si realizaran venta de cosas muebles</a:t>
            </a:r>
            <a:r>
              <a:rPr lang="es-AR" sz="18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AR" sz="1800" dirty="0" smtClean="0">
                <a:solidFill>
                  <a:srgbClr val="002060"/>
                </a:solidFill>
              </a:rPr>
              <a:t>Sus </a:t>
            </a:r>
            <a:r>
              <a:rPr lang="es-AR" sz="1800" dirty="0">
                <a:solidFill>
                  <a:srgbClr val="002060"/>
                </a:solidFill>
              </a:rPr>
              <a:t>operaciones no se encuentren respaldadas por las respectivas facturas o documentos equivalentes correspondientes a las compras, locaciones o prestaciones aplicadas a la actividad, o a sus ventas, locaciones, prestaciones de servicios y/o ejecución de obras</a:t>
            </a:r>
            <a:r>
              <a:rPr lang="es-AR" sz="18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AR" sz="1800" dirty="0" smtClean="0">
                <a:solidFill>
                  <a:srgbClr val="002060"/>
                </a:solidFill>
              </a:rPr>
              <a:t>El </a:t>
            </a:r>
            <a:r>
              <a:rPr lang="es-AR" sz="1800" dirty="0">
                <a:solidFill>
                  <a:srgbClr val="002060"/>
                </a:solidFill>
              </a:rPr>
              <a:t>importe de las compras más los gastos inherentes al desarrollo de la actividad de que se trate, efectuados durante los últimos 12 meses, totalicen una suma igual o superior al 80% en el caso de venta de bienes o al 40% cuando se trate de locaciones, prestaciones de servicios y/o ejecución de obras, de los ingresos brutos máximos fijados para la Categoría H o, en su caso, en la Categoría K</a:t>
            </a:r>
            <a:r>
              <a:rPr lang="es-AR" sz="18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AR" sz="1800" dirty="0" smtClean="0">
                <a:solidFill>
                  <a:srgbClr val="002060"/>
                </a:solidFill>
              </a:rPr>
              <a:t>Resulte </a:t>
            </a:r>
            <a:r>
              <a:rPr lang="es-AR" sz="1800" dirty="0">
                <a:solidFill>
                  <a:srgbClr val="002060"/>
                </a:solidFill>
              </a:rPr>
              <a:t>incluido en el Registro Público de Empleadores con Sanciones Laborales (REPSAL) desde que adquiera firmeza la sanción aplicada en su condición de reincidente.</a:t>
            </a:r>
            <a:endParaRPr lang="es-ES" sz="1800" dirty="0">
              <a:solidFill>
                <a:srgbClr val="002060"/>
              </a:solidFill>
            </a:endParaRPr>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036305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077" y="354725"/>
            <a:ext cx="10018713" cy="575440"/>
          </a:xfrm>
        </p:spPr>
        <p:txBody>
          <a:bodyPr>
            <a:normAutofit fontScale="90000"/>
          </a:bodyPr>
          <a:lstStyle/>
          <a:p>
            <a:r>
              <a:rPr lang="es-ES" b="1" dirty="0" smtClean="0">
                <a:solidFill>
                  <a:srgbClr val="002060"/>
                </a:solidFill>
                <a:latin typeface="Century Gothic" panose="020B0502020202020204" pitchFamily="34" charset="0"/>
              </a:rPr>
              <a:t>EXCLUSIÓN - Efectos</a:t>
            </a:r>
            <a:endParaRPr lang="es-ES" dirty="0"/>
          </a:p>
        </p:txBody>
      </p:sp>
      <p:sp>
        <p:nvSpPr>
          <p:cNvPr id="3" name="2 Marcador de contenido"/>
          <p:cNvSpPr>
            <a:spLocks noGrp="1"/>
          </p:cNvSpPr>
          <p:nvPr>
            <p:ph idx="1"/>
          </p:nvPr>
        </p:nvSpPr>
        <p:spPr>
          <a:xfrm>
            <a:off x="1468545" y="1213945"/>
            <a:ext cx="10339828" cy="5801710"/>
          </a:xfrm>
        </p:spPr>
        <p:txBody>
          <a:bodyPr>
            <a:normAutofit lnSpcReduction="10000"/>
          </a:bodyPr>
          <a:lstStyle/>
          <a:p>
            <a:pPr>
              <a:buFont typeface="Wingdings" panose="05000000000000000000" pitchFamily="2" charset="2"/>
              <a:buChar char="ü"/>
            </a:pPr>
            <a:r>
              <a:rPr lang="es-ES" sz="1800" dirty="0" smtClean="0">
                <a:solidFill>
                  <a:srgbClr val="002060"/>
                </a:solidFill>
              </a:rPr>
              <a:t>Opera de pleno derecho.</a:t>
            </a:r>
          </a:p>
          <a:p>
            <a:pPr marL="0" indent="0">
              <a:buNone/>
            </a:pPr>
            <a:endParaRPr lang="es-ES" sz="500" dirty="0" smtClean="0">
              <a:solidFill>
                <a:srgbClr val="002060"/>
              </a:solidFill>
            </a:endParaRPr>
          </a:p>
          <a:p>
            <a:pPr>
              <a:buFont typeface="Wingdings" panose="05000000000000000000" pitchFamily="2" charset="2"/>
              <a:buChar char="ü"/>
            </a:pPr>
            <a:r>
              <a:rPr lang="es-ES" sz="1800" dirty="0" smtClean="0">
                <a:solidFill>
                  <a:srgbClr val="002060"/>
                </a:solidFill>
              </a:rPr>
              <a:t>El contribuyente:</a:t>
            </a:r>
          </a:p>
          <a:p>
            <a:pPr marL="0" indent="0">
              <a:buNone/>
            </a:pPr>
            <a:endParaRPr lang="es-ES" sz="500" dirty="0" smtClean="0">
              <a:solidFill>
                <a:srgbClr val="002060"/>
              </a:solidFill>
            </a:endParaRPr>
          </a:p>
          <a:p>
            <a:pPr lvl="1">
              <a:buFont typeface="Wingdings" panose="05000000000000000000" pitchFamily="2" charset="2"/>
              <a:buChar char="Ø"/>
            </a:pPr>
            <a:r>
              <a:rPr lang="es-ES" sz="1600" dirty="0" smtClean="0">
                <a:solidFill>
                  <a:srgbClr val="002060"/>
                </a:solidFill>
              </a:rPr>
              <a:t>Queda automáticamente excluido del régimen </a:t>
            </a:r>
            <a:r>
              <a:rPr lang="es-AR" sz="1600" b="1" u="sng" dirty="0">
                <a:solidFill>
                  <a:srgbClr val="002060"/>
                </a:solidFill>
              </a:rPr>
              <a:t>desde la cero hora del día en que se verifique la </a:t>
            </a:r>
            <a:r>
              <a:rPr lang="es-AR" sz="1600" b="1" u="sng" dirty="0" smtClean="0">
                <a:solidFill>
                  <a:srgbClr val="002060"/>
                </a:solidFill>
              </a:rPr>
              <a:t>causal</a:t>
            </a:r>
            <a:endParaRPr lang="es-ES" sz="1600" b="1" u="sng" dirty="0" smtClean="0">
              <a:solidFill>
                <a:srgbClr val="002060"/>
              </a:solidFill>
            </a:endParaRPr>
          </a:p>
          <a:p>
            <a:pPr marL="457200" lvl="1" indent="0">
              <a:buNone/>
            </a:pPr>
            <a:endParaRPr lang="es-ES" sz="500" dirty="0" smtClean="0">
              <a:solidFill>
                <a:srgbClr val="002060"/>
              </a:solidFill>
            </a:endParaRPr>
          </a:p>
          <a:p>
            <a:pPr lvl="1">
              <a:buFont typeface="Wingdings" panose="05000000000000000000" pitchFamily="2" charset="2"/>
              <a:buChar char="Ø"/>
            </a:pPr>
            <a:r>
              <a:rPr lang="es-ES" sz="1600" dirty="0" smtClean="0">
                <a:solidFill>
                  <a:srgbClr val="002060"/>
                </a:solidFill>
              </a:rPr>
              <a:t>Debe </a:t>
            </a:r>
            <a:r>
              <a:rPr lang="es-ES" sz="1600" dirty="0">
                <a:solidFill>
                  <a:srgbClr val="002060"/>
                </a:solidFill>
              </a:rPr>
              <a:t>comunicar la situación a AFIP dentro de los 15 días hábiles administrativos de acaecido el hecho que motivó la </a:t>
            </a:r>
            <a:r>
              <a:rPr lang="es-ES" sz="1600" dirty="0" smtClean="0">
                <a:solidFill>
                  <a:srgbClr val="002060"/>
                </a:solidFill>
              </a:rPr>
              <a:t>exclusión </a:t>
            </a:r>
            <a:r>
              <a:rPr lang="es-ES" sz="1600" dirty="0" smtClean="0">
                <a:solidFill>
                  <a:srgbClr val="002060"/>
                </a:solidFill>
                <a:sym typeface="Wingdings" panose="05000000000000000000" pitchFamily="2" charset="2"/>
              </a:rPr>
              <a:t> </a:t>
            </a:r>
            <a:r>
              <a:rPr lang="es-ES" sz="1600" b="1" dirty="0" smtClean="0">
                <a:solidFill>
                  <a:srgbClr val="002060"/>
                </a:solidFill>
                <a:sym typeface="Wingdings" panose="05000000000000000000" pitchFamily="2" charset="2"/>
              </a:rPr>
              <a:t>BAJA POR EXCLUSIÓN.</a:t>
            </a:r>
            <a:r>
              <a:rPr lang="es-ES" sz="1600" b="1" dirty="0" smtClean="0">
                <a:solidFill>
                  <a:srgbClr val="002060"/>
                </a:solidFill>
              </a:rPr>
              <a:t> </a:t>
            </a:r>
          </a:p>
          <a:p>
            <a:pPr lvl="1">
              <a:buFont typeface="Wingdings" panose="05000000000000000000" pitchFamily="2" charset="2"/>
              <a:buChar char="Ø"/>
            </a:pPr>
            <a:endParaRPr lang="es-ES" sz="500" dirty="0" smtClean="0">
              <a:solidFill>
                <a:srgbClr val="002060"/>
              </a:solidFill>
            </a:endParaRPr>
          </a:p>
          <a:p>
            <a:pPr lvl="1">
              <a:buFont typeface="Wingdings" panose="05000000000000000000" pitchFamily="2" charset="2"/>
              <a:buChar char="Ø"/>
            </a:pPr>
            <a:r>
              <a:rPr lang="es-ES" sz="1600" dirty="0" smtClean="0">
                <a:solidFill>
                  <a:srgbClr val="002060"/>
                </a:solidFill>
              </a:rPr>
              <a:t>Debe </a:t>
            </a:r>
            <a:r>
              <a:rPr lang="es-AR" sz="1600" dirty="0">
                <a:solidFill>
                  <a:srgbClr val="002060"/>
                </a:solidFill>
              </a:rPr>
              <a:t>solicitar el alta en los tributos -impositivos y de los recursos de la seguridad social- del régimen general de los que resulte responsable, de acuerdo con su actividad</a:t>
            </a:r>
            <a:r>
              <a:rPr lang="es-AR" sz="1600" dirty="0" smtClean="0">
                <a:solidFill>
                  <a:srgbClr val="002060"/>
                </a:solidFill>
              </a:rPr>
              <a:t>.</a:t>
            </a:r>
          </a:p>
          <a:p>
            <a:pPr marL="457200" lvl="1" indent="0">
              <a:buNone/>
            </a:pPr>
            <a:endParaRPr lang="es-ES" sz="500" dirty="0">
              <a:solidFill>
                <a:srgbClr val="002060"/>
              </a:solidFill>
            </a:endParaRPr>
          </a:p>
          <a:p>
            <a:pPr>
              <a:buFont typeface="Wingdings" panose="05000000000000000000" pitchFamily="2" charset="2"/>
              <a:buChar char="ü"/>
            </a:pPr>
            <a:r>
              <a:rPr lang="es-AR" sz="1800" dirty="0" smtClean="0">
                <a:solidFill>
                  <a:srgbClr val="002060"/>
                </a:solidFill>
              </a:rPr>
              <a:t>No podrá </a:t>
            </a:r>
            <a:r>
              <a:rPr lang="es-AR" sz="1800" dirty="0">
                <a:solidFill>
                  <a:srgbClr val="002060"/>
                </a:solidFill>
              </a:rPr>
              <a:t>reingresar al régimen hasta después de transcurridos </a:t>
            </a:r>
            <a:r>
              <a:rPr lang="es-AR" sz="1800" b="1" u="sng" dirty="0">
                <a:solidFill>
                  <a:srgbClr val="002060"/>
                </a:solidFill>
              </a:rPr>
              <a:t>3 años calendario posteriores </a:t>
            </a:r>
            <a:r>
              <a:rPr lang="es-AR" sz="1800" dirty="0">
                <a:solidFill>
                  <a:srgbClr val="002060"/>
                </a:solidFill>
              </a:rPr>
              <a:t>al de la exclusión</a:t>
            </a:r>
            <a:r>
              <a:rPr lang="es-AR" sz="1800" dirty="0" smtClean="0">
                <a:solidFill>
                  <a:srgbClr val="002060"/>
                </a:solidFill>
              </a:rPr>
              <a:t>.</a:t>
            </a:r>
          </a:p>
          <a:p>
            <a:pPr marL="0" indent="0">
              <a:buNone/>
            </a:pPr>
            <a:endParaRPr lang="es-AR" sz="500" dirty="0" smtClean="0">
              <a:solidFill>
                <a:srgbClr val="002060"/>
              </a:solidFill>
            </a:endParaRPr>
          </a:p>
          <a:p>
            <a:pPr lvl="1">
              <a:buFont typeface="Wingdings" panose="05000000000000000000" pitchFamily="2" charset="2"/>
              <a:buChar char="Ø"/>
            </a:pPr>
            <a:r>
              <a:rPr lang="es-ES" u="sng" dirty="0">
                <a:solidFill>
                  <a:srgbClr val="002060"/>
                </a:solidFill>
              </a:rPr>
              <a:t>Ejemplo</a:t>
            </a:r>
            <a:r>
              <a:rPr lang="es-ES" dirty="0">
                <a:solidFill>
                  <a:srgbClr val="002060"/>
                </a:solidFill>
              </a:rPr>
              <a:t>: Si el contribuyente fue excluido en </a:t>
            </a:r>
            <a:r>
              <a:rPr lang="es-ES" dirty="0" smtClean="0">
                <a:solidFill>
                  <a:srgbClr val="002060"/>
                </a:solidFill>
              </a:rPr>
              <a:t>marzo 2017 </a:t>
            </a:r>
            <a:r>
              <a:rPr lang="es-ES" dirty="0">
                <a:solidFill>
                  <a:srgbClr val="002060"/>
                </a:solidFill>
              </a:rPr>
              <a:t>podrá volver a adherirse recién en enero/2021.</a:t>
            </a:r>
            <a:r>
              <a:rPr lang="es-AR" dirty="0">
                <a:solidFill>
                  <a:srgbClr val="002060"/>
                </a:solidFill>
              </a:rPr>
              <a:t>	</a:t>
            </a:r>
            <a:r>
              <a:rPr lang="es-AR" dirty="0" smtClean="0">
                <a:solidFill>
                  <a:srgbClr val="002060"/>
                </a:solidFill>
              </a:rPr>
              <a:t>	</a:t>
            </a:r>
          </a:p>
          <a:p>
            <a:pPr marL="457200" lvl="1" indent="0">
              <a:buNone/>
            </a:pPr>
            <a:endParaRPr lang="es-AR" sz="500" dirty="0" smtClean="0">
              <a:solidFill>
                <a:srgbClr val="002060"/>
              </a:solidFill>
            </a:endParaRPr>
          </a:p>
          <a:p>
            <a:pPr>
              <a:buFont typeface="Wingdings" panose="05000000000000000000" pitchFamily="2" charset="2"/>
              <a:buChar char="ü"/>
            </a:pPr>
            <a:r>
              <a:rPr lang="es-AR" sz="1800" dirty="0">
                <a:solidFill>
                  <a:srgbClr val="002060"/>
                </a:solidFill>
              </a:rPr>
              <a:t>El impuesto integrado que hubiere abonado el contribuyente desde el acaecimiento de la causal de exclusión, se tomará como pago a cuenta de los tributos adeudados en virtud de la normativa aplicable al régimen general.</a:t>
            </a:r>
            <a:endParaRPr lang="es-ES" sz="1800" dirty="0">
              <a:solidFill>
                <a:srgbClr val="002060"/>
              </a:solidFill>
            </a:endParaRPr>
          </a:p>
          <a:p>
            <a:pPr>
              <a:buFont typeface="Wingdings" panose="05000000000000000000" pitchFamily="2" charset="2"/>
              <a:buChar char="ü"/>
            </a:pPr>
            <a:endParaRPr lang="es-ES" dirty="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761533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8546" y="433553"/>
            <a:ext cx="10018713" cy="685799"/>
          </a:xfrm>
        </p:spPr>
        <p:txBody>
          <a:bodyPr>
            <a:normAutofit/>
          </a:bodyPr>
          <a:lstStyle/>
          <a:p>
            <a:r>
              <a:rPr lang="es-ES" sz="3200" b="1" dirty="0">
                <a:solidFill>
                  <a:srgbClr val="002060"/>
                </a:solidFill>
                <a:latin typeface="Century Gothic" panose="020B0502020202020204" pitchFamily="34" charset="0"/>
              </a:rPr>
              <a:t>EXCLUSIÓN POR FISCALIZACIÓN PRESENCIAL</a:t>
            </a:r>
          </a:p>
        </p:txBody>
      </p:sp>
      <p:sp>
        <p:nvSpPr>
          <p:cNvPr id="3" name="2 Marcador de contenido"/>
          <p:cNvSpPr>
            <a:spLocks noGrp="1"/>
          </p:cNvSpPr>
          <p:nvPr>
            <p:ph idx="1"/>
          </p:nvPr>
        </p:nvSpPr>
        <p:spPr>
          <a:xfrm>
            <a:off x="1087822" y="1529255"/>
            <a:ext cx="10893972" cy="5108028"/>
          </a:xfrm>
        </p:spPr>
        <p:txBody>
          <a:bodyPr>
            <a:normAutofit/>
          </a:bodyPr>
          <a:lstStyle/>
          <a:p>
            <a:pPr>
              <a:buFont typeface="Wingdings" panose="05000000000000000000" pitchFamily="2" charset="2"/>
              <a:buChar char="ü"/>
            </a:pPr>
            <a:r>
              <a:rPr lang="es-AR" sz="1800" dirty="0">
                <a:solidFill>
                  <a:srgbClr val="002060"/>
                </a:solidFill>
              </a:rPr>
              <a:t>Cuando AFIP constate la existencia de alguna de las circunstancias que determinan la exclusión de pleno derecho del régimen y notifique de tal situación al contribuyente</a:t>
            </a:r>
            <a:r>
              <a:rPr lang="es-AR" sz="1800" dirty="0" smtClean="0">
                <a:solidFill>
                  <a:srgbClr val="002060"/>
                </a:solidFill>
              </a:rPr>
              <a:t>.</a:t>
            </a:r>
          </a:p>
          <a:p>
            <a:pPr marL="0" indent="0">
              <a:buNone/>
            </a:pPr>
            <a:endParaRPr lang="es-AR" sz="500" dirty="0">
              <a:solidFill>
                <a:srgbClr val="002060"/>
              </a:solidFill>
            </a:endParaRPr>
          </a:p>
          <a:p>
            <a:pPr>
              <a:buFont typeface="Wingdings" panose="05000000000000000000" pitchFamily="2" charset="2"/>
              <a:buChar char="ü"/>
            </a:pPr>
            <a:r>
              <a:rPr lang="es-ES" sz="1800" dirty="0">
                <a:solidFill>
                  <a:srgbClr val="002060"/>
                </a:solidFill>
              </a:rPr>
              <a:t>El contribuyente podrá, en el mismo acto de la notificación o dentro de los 10 días posteriores, presentar formalmente su descargo indicando los elementos de juicio que hacen a su derecho</a:t>
            </a:r>
            <a:r>
              <a:rPr lang="es-ES" sz="18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ES" sz="1800" dirty="0">
                <a:solidFill>
                  <a:srgbClr val="002060"/>
                </a:solidFill>
              </a:rPr>
              <a:t>El juez administrativo interviniente -previa evaluación del descargo presentado y del resultado de las medidas para mejor proveer que hubiere dispuesto, en su caso- dictará resolución declarando, según corresponda</a:t>
            </a:r>
            <a:r>
              <a:rPr lang="es-ES" sz="1800" dirty="0" smtClean="0">
                <a:solidFill>
                  <a:srgbClr val="002060"/>
                </a:solidFill>
              </a:rPr>
              <a:t>:</a:t>
            </a:r>
          </a:p>
          <a:p>
            <a:pPr>
              <a:buFont typeface="Wingdings" panose="05000000000000000000" pitchFamily="2" charset="2"/>
              <a:buChar char="ü"/>
            </a:pPr>
            <a:endParaRPr lang="es-ES" sz="500" dirty="0">
              <a:solidFill>
                <a:srgbClr val="002060"/>
              </a:solidFill>
            </a:endParaRPr>
          </a:p>
          <a:p>
            <a:pPr lvl="2">
              <a:buFont typeface="Wingdings" panose="05000000000000000000" pitchFamily="2" charset="2"/>
              <a:buChar char="Ø"/>
            </a:pPr>
            <a:r>
              <a:rPr lang="es-ES" sz="1700" b="1" dirty="0" smtClean="0">
                <a:solidFill>
                  <a:srgbClr val="002060"/>
                </a:solidFill>
              </a:rPr>
              <a:t>La EXCLUSIÓN: </a:t>
            </a:r>
            <a:r>
              <a:rPr lang="es-ES" sz="1700" dirty="0" smtClean="0">
                <a:solidFill>
                  <a:srgbClr val="002060"/>
                </a:solidFill>
              </a:rPr>
              <a:t>fundamentará su resolución indicando fecha a partir de la cual produce efectos y disponiendo el alta de oficio en el régimen general de impuesto y de los recursos de la SS.</a:t>
            </a:r>
          </a:p>
          <a:p>
            <a:pPr marL="914400" lvl="2" indent="0">
              <a:buNone/>
            </a:pPr>
            <a:endParaRPr lang="es-ES" sz="500" dirty="0" smtClean="0">
              <a:solidFill>
                <a:srgbClr val="002060"/>
              </a:solidFill>
            </a:endParaRPr>
          </a:p>
          <a:p>
            <a:pPr lvl="2">
              <a:buFont typeface="Wingdings" panose="05000000000000000000" pitchFamily="2" charset="2"/>
              <a:buChar char="Ø"/>
            </a:pPr>
            <a:r>
              <a:rPr lang="es-ES" sz="1700" dirty="0" smtClean="0">
                <a:solidFill>
                  <a:srgbClr val="002060"/>
                </a:solidFill>
              </a:rPr>
              <a:t>El </a:t>
            </a:r>
            <a:r>
              <a:rPr lang="es-ES" sz="1700" b="1" dirty="0" smtClean="0">
                <a:solidFill>
                  <a:srgbClr val="002060"/>
                </a:solidFill>
              </a:rPr>
              <a:t>ARCHIVO</a:t>
            </a:r>
            <a:r>
              <a:rPr lang="es-ES" sz="1700" dirty="0" smtClean="0">
                <a:solidFill>
                  <a:srgbClr val="002060"/>
                </a:solidFill>
              </a:rPr>
              <a:t> de las actuaciones.</a:t>
            </a:r>
          </a:p>
          <a:p>
            <a:pPr marL="0" indent="0">
              <a:buNone/>
            </a:pPr>
            <a:endParaRPr lang="es-ES" dirty="0"/>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15593699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370491"/>
            <a:ext cx="10018713" cy="654268"/>
          </a:xfrm>
        </p:spPr>
        <p:txBody>
          <a:bodyPr>
            <a:normAutofit/>
          </a:bodyPr>
          <a:lstStyle/>
          <a:p>
            <a:r>
              <a:rPr lang="es-ES" sz="3200" b="1" dirty="0" smtClean="0">
                <a:solidFill>
                  <a:srgbClr val="002060"/>
                </a:solidFill>
                <a:latin typeface="Century Gothic" panose="020B0502020202020204" pitchFamily="34" charset="0"/>
              </a:rPr>
              <a:t>VALORES VIGENTES desde 01/01/2020</a:t>
            </a:r>
            <a:endParaRPr lang="es-ES" sz="3200" b="1" dirty="0">
              <a:solidFill>
                <a:srgbClr val="002060"/>
              </a:solidFill>
              <a:latin typeface="Century Gothic" panose="020B0502020202020204" pitchFamily="34" charset="0"/>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14</a:t>
            </a:fld>
            <a:endParaRPr lang="en-US" dirty="0"/>
          </a:p>
        </p:txBody>
      </p:sp>
      <p:sp>
        <p:nvSpPr>
          <p:cNvPr id="5" name="4 Marcador de contenido"/>
          <p:cNvSpPr>
            <a:spLocks noGrp="1"/>
          </p:cNvSpPr>
          <p:nvPr>
            <p:ph idx="1"/>
          </p:nvPr>
        </p:nvSpPr>
        <p:spPr/>
        <p:txBody>
          <a:bodyPr/>
          <a:lstStyle/>
          <a:p>
            <a:endParaRPr lang="es-ES"/>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3211" y="1387859"/>
            <a:ext cx="10797410" cy="4765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2852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8546" y="402022"/>
            <a:ext cx="10018713" cy="1041400"/>
          </a:xfrm>
        </p:spPr>
        <p:txBody>
          <a:bodyPr>
            <a:normAutofit fontScale="90000"/>
          </a:bodyPr>
          <a:lstStyle/>
          <a:p>
            <a:r>
              <a:rPr lang="es-ES" b="1" dirty="0">
                <a:solidFill>
                  <a:srgbClr val="002060"/>
                </a:solidFill>
                <a:latin typeface="Century Gothic" panose="020B0502020202020204" pitchFamily="34" charset="0"/>
              </a:rPr>
              <a:t>EXCLUSIÓN POR FISCALIZACIÓN PRESENCIAL</a:t>
            </a: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84852" y="1559006"/>
            <a:ext cx="6038485" cy="4967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5956" y="2260873"/>
            <a:ext cx="3923476" cy="2074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410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3953" y="228601"/>
            <a:ext cx="10018713" cy="796158"/>
          </a:xfrm>
        </p:spPr>
        <p:txBody>
          <a:bodyPr>
            <a:normAutofit/>
          </a:bodyPr>
          <a:lstStyle/>
          <a:p>
            <a:r>
              <a:rPr lang="es-ES" sz="3200" b="1" dirty="0">
                <a:solidFill>
                  <a:srgbClr val="002060"/>
                </a:solidFill>
                <a:latin typeface="Century Gothic" panose="020B0502020202020204" pitchFamily="34" charset="0"/>
              </a:rPr>
              <a:t>EXCLUSIÓN POR CONTROLES SISTÉMICOS</a:t>
            </a:r>
          </a:p>
        </p:txBody>
      </p:sp>
      <p:sp>
        <p:nvSpPr>
          <p:cNvPr id="3" name="2 Marcador de contenido"/>
          <p:cNvSpPr>
            <a:spLocks noGrp="1"/>
          </p:cNvSpPr>
          <p:nvPr>
            <p:ph idx="1"/>
          </p:nvPr>
        </p:nvSpPr>
        <p:spPr>
          <a:xfrm>
            <a:off x="1452779" y="1308536"/>
            <a:ext cx="10339828" cy="5344511"/>
          </a:xfrm>
        </p:spPr>
        <p:txBody>
          <a:bodyPr>
            <a:normAutofit/>
          </a:bodyPr>
          <a:lstStyle/>
          <a:p>
            <a:pPr>
              <a:buFont typeface="Wingdings" panose="05000000000000000000" pitchFamily="2" charset="2"/>
              <a:buChar char="ü"/>
            </a:pPr>
            <a:r>
              <a:rPr lang="es-ES" sz="1700" dirty="0">
                <a:solidFill>
                  <a:srgbClr val="002060"/>
                </a:solidFill>
              </a:rPr>
              <a:t>Cuando </a:t>
            </a:r>
            <a:r>
              <a:rPr lang="es-ES" sz="1700" dirty="0" smtClean="0">
                <a:solidFill>
                  <a:srgbClr val="002060"/>
                </a:solidFill>
              </a:rPr>
              <a:t>AFIP </a:t>
            </a:r>
            <a:r>
              <a:rPr lang="es-ES" sz="1700" dirty="0">
                <a:solidFill>
                  <a:srgbClr val="002060"/>
                </a:solidFill>
              </a:rPr>
              <a:t>constate, a partir de la información obrante en sus registros y de los controles que se efectúen por sistemas informáticos, la existencia de alguna de las causales </a:t>
            </a:r>
            <a:r>
              <a:rPr lang="es-ES" sz="1700" dirty="0" smtClean="0">
                <a:solidFill>
                  <a:srgbClr val="002060"/>
                </a:solidFill>
              </a:rPr>
              <a:t>de exclusión.</a:t>
            </a:r>
          </a:p>
          <a:p>
            <a:pPr marL="0" indent="0">
              <a:buNone/>
            </a:pPr>
            <a:endParaRPr lang="es-ES" sz="500" dirty="0" smtClean="0">
              <a:solidFill>
                <a:srgbClr val="002060"/>
              </a:solidFill>
            </a:endParaRPr>
          </a:p>
          <a:p>
            <a:pPr>
              <a:buFont typeface="Wingdings" panose="05000000000000000000" pitchFamily="2" charset="2"/>
              <a:buChar char="ü"/>
            </a:pPr>
            <a:r>
              <a:rPr lang="es-ES" sz="1700" dirty="0" smtClean="0">
                <a:solidFill>
                  <a:srgbClr val="002060"/>
                </a:solidFill>
              </a:rPr>
              <a:t>Pondrá </a:t>
            </a:r>
            <a:r>
              <a:rPr lang="es-ES" sz="1700" dirty="0">
                <a:solidFill>
                  <a:srgbClr val="002060"/>
                </a:solidFill>
              </a:rPr>
              <a:t>en conocimiento del contribuyente </a:t>
            </a:r>
            <a:r>
              <a:rPr lang="es-ES" sz="1700" dirty="0" smtClean="0">
                <a:solidFill>
                  <a:srgbClr val="002060"/>
                </a:solidFill>
              </a:rPr>
              <a:t>la </a:t>
            </a:r>
            <a:r>
              <a:rPr lang="es-ES" sz="1700" dirty="0">
                <a:solidFill>
                  <a:srgbClr val="002060"/>
                </a:solidFill>
              </a:rPr>
              <a:t>exclusión de pleno </a:t>
            </a:r>
            <a:r>
              <a:rPr lang="es-ES" sz="1700" dirty="0" smtClean="0">
                <a:solidFill>
                  <a:srgbClr val="002060"/>
                </a:solidFill>
              </a:rPr>
              <a:t>derecho dando </a:t>
            </a:r>
            <a:r>
              <a:rPr lang="es-ES" sz="1700" dirty="0">
                <a:solidFill>
                  <a:srgbClr val="002060"/>
                </a:solidFill>
              </a:rPr>
              <a:t>de baja al mismo </a:t>
            </a:r>
            <a:r>
              <a:rPr lang="es-ES" sz="1700" dirty="0" smtClean="0">
                <a:solidFill>
                  <a:srgbClr val="002060"/>
                </a:solidFill>
              </a:rPr>
              <a:t>y </a:t>
            </a:r>
            <a:r>
              <a:rPr lang="es-ES" sz="1700" dirty="0">
                <a:solidFill>
                  <a:srgbClr val="002060"/>
                </a:solidFill>
              </a:rPr>
              <a:t>de alta en los tributos correspondientes al régimen general</a:t>
            </a:r>
            <a:r>
              <a:rPr lang="es-ES" sz="1700"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ES" sz="1700" dirty="0" smtClean="0">
                <a:solidFill>
                  <a:srgbClr val="002060"/>
                </a:solidFill>
              </a:rPr>
              <a:t>La comunicación </a:t>
            </a:r>
            <a:r>
              <a:rPr lang="es-ES" sz="1700" dirty="0">
                <a:solidFill>
                  <a:srgbClr val="002060"/>
                </a:solidFill>
              </a:rPr>
              <a:t>será efectuada en el domicilio fiscal </a:t>
            </a:r>
            <a:r>
              <a:rPr lang="es-ES" sz="1700" dirty="0" smtClean="0">
                <a:solidFill>
                  <a:srgbClr val="002060"/>
                </a:solidFill>
              </a:rPr>
              <a:t>electrónico.</a:t>
            </a:r>
          </a:p>
          <a:p>
            <a:pPr marL="0" indent="0">
              <a:buNone/>
            </a:pPr>
            <a:endParaRPr lang="es-ES" sz="500" dirty="0" smtClean="0">
              <a:solidFill>
                <a:srgbClr val="002060"/>
              </a:solidFill>
            </a:endParaRPr>
          </a:p>
          <a:p>
            <a:pPr>
              <a:buFont typeface="Wingdings" panose="05000000000000000000" pitchFamily="2" charset="2"/>
              <a:buChar char="ü"/>
            </a:pPr>
            <a:r>
              <a:rPr lang="es-ES" sz="1700" dirty="0" smtClean="0">
                <a:solidFill>
                  <a:srgbClr val="002060"/>
                </a:solidFill>
              </a:rPr>
              <a:t>La exclusión quedará </a:t>
            </a:r>
            <a:r>
              <a:rPr lang="es-ES" sz="1700" dirty="0">
                <a:solidFill>
                  <a:srgbClr val="002060"/>
                </a:solidFill>
              </a:rPr>
              <a:t>reflejada en el “Sistema </a:t>
            </a:r>
            <a:r>
              <a:rPr lang="es-ES" sz="1700" dirty="0" smtClean="0">
                <a:solidFill>
                  <a:srgbClr val="002060"/>
                </a:solidFill>
              </a:rPr>
              <a:t>Registral”. Cuando </a:t>
            </a:r>
            <a:r>
              <a:rPr lang="es-ES" sz="1700" dirty="0">
                <a:solidFill>
                  <a:srgbClr val="002060"/>
                </a:solidFill>
              </a:rPr>
              <a:t>se acceda a la “Constancia de Opción </a:t>
            </a:r>
            <a:r>
              <a:rPr lang="es-ES" sz="1700" dirty="0" err="1">
                <a:solidFill>
                  <a:srgbClr val="002060"/>
                </a:solidFill>
              </a:rPr>
              <a:t>Monotributo</a:t>
            </a:r>
            <a:r>
              <a:rPr lang="es-ES" sz="1700" dirty="0">
                <a:solidFill>
                  <a:srgbClr val="002060"/>
                </a:solidFill>
              </a:rPr>
              <a:t>” se visualizará la leyenda “</a:t>
            </a:r>
            <a:r>
              <a:rPr lang="es-ES" sz="1700" b="1" dirty="0">
                <a:solidFill>
                  <a:srgbClr val="002060"/>
                </a:solidFill>
              </a:rPr>
              <a:t>Excluido por causal Art. 21, Anexo Ley 24.977</a:t>
            </a:r>
            <a:r>
              <a:rPr lang="es-ES" sz="1700" b="1"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ES" sz="1700" dirty="0">
                <a:solidFill>
                  <a:srgbClr val="002060"/>
                </a:solidFill>
              </a:rPr>
              <a:t>La nómina de sujetos excluidos será publicada en el sitio “web”, el primer día hábil de cada </a:t>
            </a:r>
            <a:r>
              <a:rPr lang="es-ES" sz="1700" dirty="0" smtClean="0">
                <a:solidFill>
                  <a:srgbClr val="002060"/>
                </a:solidFill>
              </a:rPr>
              <a:t>mes y se accederá a la misma con clave fiscal.</a:t>
            </a:r>
          </a:p>
          <a:p>
            <a:pPr>
              <a:buFont typeface="Wingdings" panose="05000000000000000000" pitchFamily="2" charset="2"/>
              <a:buChar char="ü"/>
            </a:pPr>
            <a:endParaRPr lang="es-ES" sz="500" dirty="0">
              <a:solidFill>
                <a:srgbClr val="002060"/>
              </a:solidFill>
            </a:endParaRPr>
          </a:p>
          <a:p>
            <a:pPr>
              <a:buFont typeface="Wingdings" panose="05000000000000000000" pitchFamily="2" charset="2"/>
              <a:buChar char="ü"/>
            </a:pPr>
            <a:r>
              <a:rPr lang="es-ES" sz="1700" dirty="0">
                <a:solidFill>
                  <a:srgbClr val="002060"/>
                </a:solidFill>
              </a:rPr>
              <a:t>El contribuyente excluido de pleno </a:t>
            </a:r>
            <a:r>
              <a:rPr lang="es-ES" sz="1700" dirty="0" smtClean="0">
                <a:solidFill>
                  <a:srgbClr val="002060"/>
                </a:solidFill>
              </a:rPr>
              <a:t>derecho </a:t>
            </a:r>
            <a:r>
              <a:rPr lang="es-ES" sz="1700" dirty="0">
                <a:solidFill>
                  <a:srgbClr val="002060"/>
                </a:solidFill>
              </a:rPr>
              <a:t>podrá consultar los motivos y elementos de juicio que acreditan el acaecimiento de la causal respectiva accediendo </a:t>
            </a:r>
            <a:r>
              <a:rPr lang="es-ES" sz="1700" dirty="0" smtClean="0">
                <a:solidFill>
                  <a:srgbClr val="002060"/>
                </a:solidFill>
              </a:rPr>
              <a:t>con clave fiscal al </a:t>
            </a:r>
            <a:r>
              <a:rPr lang="es-ES" sz="1700" dirty="0">
                <a:solidFill>
                  <a:srgbClr val="002060"/>
                </a:solidFill>
              </a:rPr>
              <a:t>servicio denominado “</a:t>
            </a:r>
            <a:r>
              <a:rPr lang="es-ES" sz="1700" dirty="0" err="1">
                <a:solidFill>
                  <a:srgbClr val="002060"/>
                </a:solidFill>
              </a:rPr>
              <a:t>Monotributo</a:t>
            </a:r>
            <a:r>
              <a:rPr lang="es-ES" sz="1700" dirty="0">
                <a:solidFill>
                  <a:srgbClr val="002060"/>
                </a:solidFill>
              </a:rPr>
              <a:t> - Exclusión de pleno derecho</a:t>
            </a:r>
            <a:r>
              <a:rPr lang="es-ES" sz="1700" dirty="0" smtClean="0">
                <a:solidFill>
                  <a:srgbClr val="002060"/>
                </a:solidFill>
              </a:rPr>
              <a:t>”</a:t>
            </a:r>
            <a:endParaRPr lang="es-ES" sz="1700" dirty="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322295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2" y="559678"/>
            <a:ext cx="10018713" cy="638502"/>
          </a:xfrm>
        </p:spPr>
        <p:txBody>
          <a:bodyPr>
            <a:normAutofit/>
          </a:bodyPr>
          <a:lstStyle/>
          <a:p>
            <a:r>
              <a:rPr lang="es-ES" sz="3200" b="1" dirty="0" smtClean="0">
                <a:solidFill>
                  <a:srgbClr val="002060"/>
                </a:solidFill>
                <a:latin typeface="Century Gothic" panose="020B0502020202020204" pitchFamily="34" charset="0"/>
              </a:rPr>
              <a:t>EXCLUSIÓN - RECURSO ADMINISTRATIVO</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292772" y="1608084"/>
            <a:ext cx="10610193" cy="5047106"/>
          </a:xfrm>
        </p:spPr>
        <p:txBody>
          <a:bodyPr>
            <a:normAutofit/>
          </a:bodyPr>
          <a:lstStyle/>
          <a:p>
            <a:pPr>
              <a:buFont typeface="Wingdings" panose="05000000000000000000" pitchFamily="2" charset="2"/>
              <a:buChar char="ü"/>
            </a:pPr>
            <a:r>
              <a:rPr lang="es-AR" sz="1800" dirty="0">
                <a:solidFill>
                  <a:srgbClr val="002060"/>
                </a:solidFill>
              </a:rPr>
              <a:t>Podrá recurrirse en caso de que el contribuyente así lo considere, interponiendo el </a:t>
            </a:r>
            <a:r>
              <a:rPr lang="es-AR" sz="1800" dirty="0" smtClean="0">
                <a:solidFill>
                  <a:srgbClr val="002060"/>
                </a:solidFill>
              </a:rPr>
              <a:t>“</a:t>
            </a:r>
            <a:r>
              <a:rPr lang="es-AR" sz="1800" dirty="0">
                <a:solidFill>
                  <a:srgbClr val="002060"/>
                </a:solidFill>
              </a:rPr>
              <a:t>Recurso de apelación para ante el Director </a:t>
            </a:r>
            <a:r>
              <a:rPr lang="es-AR" sz="1800" dirty="0" smtClean="0">
                <a:solidFill>
                  <a:srgbClr val="002060"/>
                </a:solidFill>
              </a:rPr>
              <a:t>General” (art. 74 del Decreto 1397/9179).</a:t>
            </a:r>
            <a:endParaRPr lang="es-AR" sz="1800" dirty="0">
              <a:solidFill>
                <a:srgbClr val="002060"/>
              </a:solidFill>
            </a:endParaRPr>
          </a:p>
          <a:p>
            <a:pPr>
              <a:buFont typeface="Wingdings" panose="05000000000000000000" pitchFamily="2" charset="2"/>
              <a:buChar char="Ø"/>
            </a:pPr>
            <a:endParaRPr lang="es-AR" sz="1800" dirty="0">
              <a:solidFill>
                <a:srgbClr val="002060"/>
              </a:solidFill>
            </a:endParaRPr>
          </a:p>
          <a:p>
            <a:pPr lvl="1">
              <a:buFont typeface="Wingdings" panose="05000000000000000000" pitchFamily="2" charset="2"/>
              <a:buChar char="Ø"/>
            </a:pPr>
            <a:r>
              <a:rPr lang="es-AR" b="1" dirty="0">
                <a:solidFill>
                  <a:srgbClr val="002060"/>
                </a:solidFill>
              </a:rPr>
              <a:t>Exclusión por fiscalización presencial: </a:t>
            </a:r>
            <a:r>
              <a:rPr lang="es-AR" dirty="0">
                <a:solidFill>
                  <a:srgbClr val="002060"/>
                </a:solidFill>
              </a:rPr>
              <a:t>el contribuyente en el mismo acto de la notificación o dentro de los 10 días posteriores, </a:t>
            </a:r>
            <a:r>
              <a:rPr lang="es-AR" dirty="0" smtClean="0">
                <a:solidFill>
                  <a:srgbClr val="002060"/>
                </a:solidFill>
              </a:rPr>
              <a:t>podrá presentar </a:t>
            </a:r>
            <a:r>
              <a:rPr lang="es-AR" dirty="0">
                <a:solidFill>
                  <a:srgbClr val="002060"/>
                </a:solidFill>
              </a:rPr>
              <a:t>formalmente su descargo indicando los elementos de juicio que hacen a su derecho</a:t>
            </a:r>
            <a:r>
              <a:rPr lang="es-AR" dirty="0" smtClean="0">
                <a:solidFill>
                  <a:srgbClr val="002060"/>
                </a:solidFill>
              </a:rPr>
              <a:t>.</a:t>
            </a:r>
          </a:p>
          <a:p>
            <a:pPr marL="457200" lvl="1" indent="0">
              <a:buNone/>
            </a:pPr>
            <a:endParaRPr lang="es-AR" dirty="0">
              <a:solidFill>
                <a:srgbClr val="002060"/>
              </a:solidFill>
            </a:endParaRPr>
          </a:p>
          <a:p>
            <a:pPr lvl="1">
              <a:buFont typeface="Wingdings" panose="05000000000000000000" pitchFamily="2" charset="2"/>
              <a:buChar char="Ø"/>
            </a:pPr>
            <a:r>
              <a:rPr lang="es-AR" b="1" dirty="0">
                <a:solidFill>
                  <a:srgbClr val="002060"/>
                </a:solidFill>
              </a:rPr>
              <a:t>Exclusión por controles sistémicos: </a:t>
            </a:r>
            <a:r>
              <a:rPr lang="es-AR" dirty="0">
                <a:solidFill>
                  <a:srgbClr val="002060"/>
                </a:solidFill>
              </a:rPr>
              <a:t>el recurso de apelación deberá interponerse dentro de los 15 días posteriores a la notificación de la exclusión de pleno derecho</a:t>
            </a:r>
            <a:r>
              <a:rPr lang="es-AR" dirty="0">
                <a:solidFill>
                  <a:srgbClr val="002060"/>
                </a:solidFill>
                <a:sym typeface="Wingdings" panose="05000000000000000000" pitchFamily="2" charset="2"/>
              </a:rPr>
              <a:t> </a:t>
            </a:r>
            <a:r>
              <a:rPr lang="es-AR" dirty="0">
                <a:solidFill>
                  <a:srgbClr val="002060"/>
                </a:solidFill>
              </a:rPr>
              <a:t>servicio web “</a:t>
            </a:r>
            <a:r>
              <a:rPr lang="es-AR" dirty="0" err="1">
                <a:solidFill>
                  <a:srgbClr val="002060"/>
                </a:solidFill>
              </a:rPr>
              <a:t>Monotributo</a:t>
            </a:r>
            <a:r>
              <a:rPr lang="es-AR" dirty="0">
                <a:solidFill>
                  <a:srgbClr val="002060"/>
                </a:solidFill>
              </a:rPr>
              <a:t> - Exclusión de pleno derecho” ingresando a la opción “Presentación del recurso de apelación art. 74, decreto 1397/1979” </a:t>
            </a:r>
            <a:r>
              <a:rPr lang="es-AR" dirty="0" smtClean="0">
                <a:solidFill>
                  <a:srgbClr val="002060"/>
                </a:solidFill>
              </a:rPr>
              <a:t>con clave Fiscal.</a:t>
            </a:r>
            <a:endParaRPr lang="es-AR" dirty="0">
              <a:solidFill>
                <a:srgbClr val="002060"/>
              </a:solidFill>
            </a:endParaRPr>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985903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8188" y="338960"/>
            <a:ext cx="10018713" cy="811923"/>
          </a:xfrm>
        </p:spPr>
        <p:txBody>
          <a:bodyPr>
            <a:normAutofit/>
          </a:bodyPr>
          <a:lstStyle/>
          <a:p>
            <a:r>
              <a:rPr lang="es-ES" sz="3200" b="1" dirty="0">
                <a:solidFill>
                  <a:srgbClr val="002060"/>
                </a:solidFill>
                <a:latin typeface="Century Gothic" panose="020B0502020202020204" pitchFamily="34" charset="0"/>
              </a:rPr>
              <a:t>EXCLUSIÓN – PFP </a:t>
            </a:r>
            <a:r>
              <a:rPr lang="es-ES" sz="3200" b="1" dirty="0" smtClean="0">
                <a:solidFill>
                  <a:srgbClr val="002060"/>
                </a:solidFill>
                <a:latin typeface="Century Gothic" panose="020B0502020202020204" pitchFamily="34" charset="0"/>
              </a:rPr>
              <a:t>PERMANENTE</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977462" y="1592317"/>
            <a:ext cx="11067393" cy="4763328"/>
          </a:xfrm>
        </p:spPr>
        <p:txBody>
          <a:bodyPr>
            <a:normAutofit/>
          </a:bodyPr>
          <a:lstStyle/>
          <a:p>
            <a:pPr>
              <a:buFont typeface="Wingdings" panose="05000000000000000000" pitchFamily="2" charset="2"/>
              <a:buChar char="ü"/>
            </a:pPr>
            <a:r>
              <a:rPr lang="es-ES" sz="1800" dirty="0">
                <a:solidFill>
                  <a:srgbClr val="002060"/>
                </a:solidFill>
              </a:rPr>
              <a:t>La </a:t>
            </a:r>
            <a:r>
              <a:rPr lang="es-ES" sz="1800" b="1" u="sng" dirty="0">
                <a:solidFill>
                  <a:srgbClr val="002060"/>
                </a:solidFill>
              </a:rPr>
              <a:t>RG (AFIP) 4166 </a:t>
            </a:r>
            <a:r>
              <a:rPr lang="es-ES" sz="1800" dirty="0">
                <a:solidFill>
                  <a:srgbClr val="002060"/>
                </a:solidFill>
              </a:rPr>
              <a:t>establece un PFP </a:t>
            </a:r>
            <a:r>
              <a:rPr lang="es-ES" sz="1800" dirty="0" smtClean="0">
                <a:solidFill>
                  <a:srgbClr val="002060"/>
                </a:solidFill>
              </a:rPr>
              <a:t>permanente </a:t>
            </a:r>
            <a:r>
              <a:rPr lang="es-ES" sz="1800" dirty="0">
                <a:solidFill>
                  <a:srgbClr val="002060"/>
                </a:solidFill>
              </a:rPr>
              <a:t>para sujetos excluidos del </a:t>
            </a:r>
            <a:r>
              <a:rPr lang="es-ES" sz="1800" dirty="0" err="1">
                <a:solidFill>
                  <a:srgbClr val="002060"/>
                </a:solidFill>
              </a:rPr>
              <a:t>monotributo</a:t>
            </a:r>
            <a:r>
              <a:rPr lang="es-ES" sz="1800" dirty="0" smtClean="0">
                <a:solidFill>
                  <a:srgbClr val="002060"/>
                </a:solidFill>
              </a:rPr>
              <a:t>.</a:t>
            </a:r>
          </a:p>
          <a:p>
            <a:pPr marL="0" indent="0">
              <a:buNone/>
            </a:pPr>
            <a:endParaRPr lang="es-ES" sz="500" dirty="0">
              <a:solidFill>
                <a:srgbClr val="002060"/>
              </a:solidFill>
            </a:endParaRPr>
          </a:p>
          <a:p>
            <a:pPr lvl="1">
              <a:buFont typeface="Wingdings" panose="05000000000000000000" pitchFamily="2" charset="2"/>
              <a:buChar char="Ø"/>
            </a:pPr>
            <a:r>
              <a:rPr lang="es-AR" dirty="0">
                <a:solidFill>
                  <a:srgbClr val="002060"/>
                </a:solidFill>
              </a:rPr>
              <a:t>Requiere que la fecha de registración de la novedad en el “Sistema Registral” sea a partir del día </a:t>
            </a:r>
            <a:r>
              <a:rPr lang="es-AR" dirty="0" smtClean="0">
                <a:solidFill>
                  <a:srgbClr val="002060"/>
                </a:solidFill>
              </a:rPr>
              <a:t>01/01/2017</a:t>
            </a:r>
            <a:r>
              <a:rPr lang="es-AR" dirty="0">
                <a:solidFill>
                  <a:srgbClr val="002060"/>
                </a:solidFill>
              </a:rPr>
              <a:t>, inclusive. </a:t>
            </a:r>
            <a:endParaRPr lang="es-AR" dirty="0" smtClean="0">
              <a:solidFill>
                <a:srgbClr val="002060"/>
              </a:solidFill>
            </a:endParaRPr>
          </a:p>
          <a:p>
            <a:pPr>
              <a:buFont typeface="Wingdings" panose="05000000000000000000" pitchFamily="2" charset="2"/>
              <a:buChar char="Ø"/>
            </a:pPr>
            <a:endParaRPr lang="es-AR" sz="1700" dirty="0">
              <a:solidFill>
                <a:srgbClr val="002060"/>
              </a:solidFill>
            </a:endParaRPr>
          </a:p>
          <a:p>
            <a:pPr lvl="1">
              <a:buFont typeface="Wingdings" panose="05000000000000000000" pitchFamily="2" charset="2"/>
              <a:buChar char="Ø"/>
            </a:pPr>
            <a:r>
              <a:rPr lang="es-AR" dirty="0">
                <a:solidFill>
                  <a:srgbClr val="002060"/>
                </a:solidFill>
              </a:rPr>
              <a:t>Podrán cancelar </a:t>
            </a:r>
            <a:r>
              <a:rPr lang="es-AR" dirty="0" smtClean="0">
                <a:solidFill>
                  <a:srgbClr val="002060"/>
                </a:solidFill>
              </a:rPr>
              <a:t>se las </a:t>
            </a:r>
            <a:r>
              <a:rPr lang="es-AR" dirty="0">
                <a:solidFill>
                  <a:srgbClr val="002060"/>
                </a:solidFill>
              </a:rPr>
              <a:t>DDJJ determinativas de </a:t>
            </a:r>
            <a:r>
              <a:rPr lang="es-AR" dirty="0" smtClean="0">
                <a:solidFill>
                  <a:srgbClr val="002060"/>
                </a:solidFill>
              </a:rPr>
              <a:t>IVA e </a:t>
            </a:r>
            <a:r>
              <a:rPr lang="es-AR" dirty="0">
                <a:solidFill>
                  <a:srgbClr val="002060"/>
                </a:solidFill>
              </a:rPr>
              <a:t>IG así como </a:t>
            </a:r>
            <a:r>
              <a:rPr lang="es-AR" dirty="0" smtClean="0">
                <a:solidFill>
                  <a:srgbClr val="002060"/>
                </a:solidFill>
              </a:rPr>
              <a:t>los </a:t>
            </a:r>
            <a:r>
              <a:rPr lang="es-AR" dirty="0">
                <a:solidFill>
                  <a:srgbClr val="002060"/>
                </a:solidFill>
              </a:rPr>
              <a:t>aportes personales de los trabajadores autónomos, más sus respectivos intereses</a:t>
            </a:r>
            <a:r>
              <a:rPr lang="es-AR" dirty="0" smtClean="0">
                <a:solidFill>
                  <a:srgbClr val="002060"/>
                </a:solidFill>
              </a:rPr>
              <a:t>.</a:t>
            </a:r>
          </a:p>
          <a:p>
            <a:pPr>
              <a:buFont typeface="Wingdings" panose="05000000000000000000" pitchFamily="2" charset="2"/>
              <a:buChar char="Ø"/>
            </a:pPr>
            <a:endParaRPr lang="es-AR" sz="1700" dirty="0">
              <a:solidFill>
                <a:srgbClr val="002060"/>
              </a:solidFill>
            </a:endParaRPr>
          </a:p>
          <a:p>
            <a:pPr lvl="1">
              <a:buFont typeface="Wingdings" panose="05000000000000000000" pitchFamily="2" charset="2"/>
              <a:buChar char="Ø"/>
            </a:pPr>
            <a:r>
              <a:rPr lang="es-AR" b="1" dirty="0">
                <a:solidFill>
                  <a:srgbClr val="002060"/>
                </a:solidFill>
              </a:rPr>
              <a:t>Adhesión: </a:t>
            </a:r>
            <a:r>
              <a:rPr lang="es-AR" dirty="0">
                <a:solidFill>
                  <a:srgbClr val="002060"/>
                </a:solidFill>
              </a:rPr>
              <a:t>p</a:t>
            </a:r>
            <a:r>
              <a:rPr lang="es-AR" dirty="0" smtClean="0">
                <a:solidFill>
                  <a:srgbClr val="002060"/>
                </a:solidFill>
              </a:rPr>
              <a:t>odrá efectuarse </a:t>
            </a:r>
            <a:r>
              <a:rPr lang="es-AR" dirty="0">
                <a:solidFill>
                  <a:srgbClr val="002060"/>
                </a:solidFill>
              </a:rPr>
              <a:t>hasta el último día del tercer mes posterior a la fecha de registración de la novedad de la exclusión en el “Sistema Registral</a:t>
            </a:r>
            <a:r>
              <a:rPr lang="es-AR" dirty="0" smtClean="0">
                <a:solidFill>
                  <a:srgbClr val="002060"/>
                </a:solidFill>
              </a:rPr>
              <a:t>”.</a:t>
            </a:r>
          </a:p>
          <a:p>
            <a:pPr>
              <a:buFont typeface="Wingdings" panose="05000000000000000000" pitchFamily="2" charset="2"/>
              <a:buChar char="Ø"/>
            </a:pPr>
            <a:endParaRPr lang="es-AR" sz="1700" dirty="0">
              <a:solidFill>
                <a:srgbClr val="002060"/>
              </a:solidFill>
            </a:endParaRPr>
          </a:p>
          <a:p>
            <a:pPr lvl="1">
              <a:buFont typeface="Wingdings" panose="05000000000000000000" pitchFamily="2" charset="2"/>
              <a:buChar char="Ø"/>
            </a:pPr>
            <a:r>
              <a:rPr lang="es-AR" dirty="0">
                <a:solidFill>
                  <a:srgbClr val="002060"/>
                </a:solidFill>
              </a:rPr>
              <a:t>Las </a:t>
            </a:r>
            <a:r>
              <a:rPr lang="es-AR" dirty="0" smtClean="0">
                <a:solidFill>
                  <a:srgbClr val="002060"/>
                </a:solidFill>
              </a:rPr>
              <a:t>DDJJ </a:t>
            </a:r>
            <a:r>
              <a:rPr lang="es-AR" dirty="0">
                <a:solidFill>
                  <a:srgbClr val="002060"/>
                </a:solidFill>
              </a:rPr>
              <a:t>determinativas de las obligaciones a ingresar al plan, deberán estar presentadas.</a:t>
            </a:r>
            <a:endParaRPr lang="es-ES" dirty="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903263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4897" y="468377"/>
            <a:ext cx="10018713" cy="624384"/>
          </a:xfrm>
        </p:spPr>
        <p:txBody>
          <a:bodyPr>
            <a:normAutofit fontScale="90000"/>
          </a:bodyPr>
          <a:lstStyle/>
          <a:p>
            <a:r>
              <a:rPr lang="es-ES" sz="3600" b="1" dirty="0" smtClean="0">
                <a:solidFill>
                  <a:srgbClr val="002060"/>
                </a:solidFill>
                <a:latin typeface="Century Gothic" panose="020B0502020202020204" pitchFamily="34" charset="0"/>
              </a:rPr>
              <a:t>TEMARIO</a:t>
            </a:r>
            <a:endParaRPr lang="es-ES" sz="36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387366" y="1733266"/>
            <a:ext cx="10690902" cy="4421874"/>
          </a:xfrm>
        </p:spPr>
        <p:txBody>
          <a:bodyPr/>
          <a:lstStyle/>
          <a:p>
            <a:pPr>
              <a:buFont typeface="Wingdings" panose="05000000000000000000" pitchFamily="2" charset="2"/>
              <a:buChar char="ü"/>
            </a:pPr>
            <a:r>
              <a:rPr lang="es-ES" b="1" dirty="0" smtClean="0">
                <a:solidFill>
                  <a:srgbClr val="002060"/>
                </a:solidFill>
              </a:rPr>
              <a:t>BAJA:</a:t>
            </a:r>
          </a:p>
          <a:p>
            <a:pPr>
              <a:buFont typeface="Wingdings" panose="05000000000000000000" pitchFamily="2" charset="2"/>
              <a:buChar char="ü"/>
            </a:pPr>
            <a:endParaRPr lang="es-ES" sz="500" dirty="0">
              <a:solidFill>
                <a:srgbClr val="002060"/>
              </a:solidFill>
            </a:endParaRPr>
          </a:p>
          <a:p>
            <a:pPr lvl="1">
              <a:buFont typeface="Wingdings" panose="05000000000000000000" pitchFamily="2" charset="2"/>
              <a:buChar char="Ø"/>
            </a:pPr>
            <a:r>
              <a:rPr lang="es-ES" dirty="0" smtClean="0">
                <a:solidFill>
                  <a:srgbClr val="002060"/>
                </a:solidFill>
              </a:rPr>
              <a:t>Por cese de actividades</a:t>
            </a:r>
          </a:p>
          <a:p>
            <a:pPr lvl="1">
              <a:buFont typeface="Wingdings" panose="05000000000000000000" pitchFamily="2" charset="2"/>
              <a:buChar char="Ø"/>
            </a:pPr>
            <a:r>
              <a:rPr lang="es-ES" dirty="0" smtClean="0">
                <a:solidFill>
                  <a:srgbClr val="002060"/>
                </a:solidFill>
              </a:rPr>
              <a:t>Retroactiva</a:t>
            </a:r>
          </a:p>
          <a:p>
            <a:pPr lvl="1">
              <a:buFont typeface="Wingdings" panose="05000000000000000000" pitchFamily="2" charset="2"/>
              <a:buChar char="Ø"/>
            </a:pPr>
            <a:r>
              <a:rPr lang="es-ES" dirty="0" smtClean="0">
                <a:solidFill>
                  <a:srgbClr val="002060"/>
                </a:solidFill>
              </a:rPr>
              <a:t>Baja automática</a:t>
            </a:r>
          </a:p>
          <a:p>
            <a:pPr lvl="1">
              <a:buFont typeface="Wingdings" panose="05000000000000000000" pitchFamily="2" charset="2"/>
              <a:buChar char="Ø"/>
            </a:pPr>
            <a:r>
              <a:rPr lang="es-ES" dirty="0" smtClean="0">
                <a:solidFill>
                  <a:srgbClr val="002060"/>
                </a:solidFill>
              </a:rPr>
              <a:t>Baja por fallecimiento</a:t>
            </a:r>
          </a:p>
          <a:p>
            <a:pPr lvl="1">
              <a:buFont typeface="Wingdings" panose="05000000000000000000" pitchFamily="2" charset="2"/>
              <a:buChar char="Ø"/>
            </a:pPr>
            <a:endParaRPr lang="es-ES" dirty="0">
              <a:solidFill>
                <a:srgbClr val="002060"/>
              </a:solidFill>
            </a:endParaRPr>
          </a:p>
          <a:p>
            <a:pPr marL="285750" lvl="1">
              <a:buFont typeface="Wingdings" panose="05000000000000000000" pitchFamily="2" charset="2"/>
              <a:buChar char="ü"/>
            </a:pPr>
            <a:r>
              <a:rPr lang="es-ES" sz="2000" b="1" dirty="0" smtClean="0">
                <a:solidFill>
                  <a:srgbClr val="002060"/>
                </a:solidFill>
              </a:rPr>
              <a:t>RENUNCIA</a:t>
            </a:r>
          </a:p>
          <a:p>
            <a:pPr marL="0" lvl="1" indent="0">
              <a:buNone/>
            </a:pPr>
            <a:endParaRPr lang="es-ES" sz="2000" b="1" dirty="0" smtClean="0">
              <a:solidFill>
                <a:srgbClr val="002060"/>
              </a:solidFill>
            </a:endParaRPr>
          </a:p>
          <a:p>
            <a:pPr marL="285750" lvl="1">
              <a:buFont typeface="Wingdings" panose="05000000000000000000" pitchFamily="2" charset="2"/>
              <a:buChar char="ü"/>
            </a:pPr>
            <a:r>
              <a:rPr lang="es-ES" sz="2000" b="1" dirty="0" smtClean="0">
                <a:solidFill>
                  <a:srgbClr val="002060"/>
                </a:solidFill>
              </a:rPr>
              <a:t>EXCLUSIÓN</a:t>
            </a:r>
            <a:endParaRPr lang="es-ES" sz="2000" b="1" dirty="0">
              <a:solidFill>
                <a:srgbClr val="002060"/>
              </a:solidFill>
            </a:endParaRPr>
          </a:p>
          <a:p>
            <a:pPr marL="457200" lvl="1" indent="0">
              <a:buNone/>
            </a:pPr>
            <a:endParaRPr lang="es-ES" dirty="0" smtClean="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341717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076" y="323194"/>
            <a:ext cx="10018713" cy="764627"/>
          </a:xfrm>
        </p:spPr>
        <p:txBody>
          <a:bodyPr/>
          <a:lstStyle/>
          <a:p>
            <a:r>
              <a:rPr lang="es-ES" b="1" dirty="0">
                <a:solidFill>
                  <a:srgbClr val="002060"/>
                </a:solidFill>
                <a:latin typeface="Century Gothic" panose="020B0502020202020204" pitchFamily="34" charset="0"/>
              </a:rPr>
              <a:t>EXCLUSIÓN – PFP PERMANENTE</a:t>
            </a: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19</a:t>
            </a:fld>
            <a:endParaRPr lang="en-US" dirty="0"/>
          </a:p>
        </p:txBody>
      </p:sp>
      <p:sp>
        <p:nvSpPr>
          <p:cNvPr id="5" name="4 Marcador de contenido"/>
          <p:cNvSpPr>
            <a:spLocks noGrp="1"/>
          </p:cNvSpPr>
          <p:nvPr>
            <p:ph idx="1"/>
          </p:nvPr>
        </p:nvSpPr>
        <p:spPr>
          <a:xfrm>
            <a:off x="1406729" y="1324303"/>
            <a:ext cx="10018713" cy="5044965"/>
          </a:xfrm>
        </p:spPr>
        <p:txBody>
          <a:bodyPr>
            <a:normAutofit/>
          </a:bodyPr>
          <a:lstStyle/>
          <a:p>
            <a:pPr lvl="1">
              <a:buFont typeface="Wingdings" panose="05000000000000000000" pitchFamily="2" charset="2"/>
              <a:buChar char="Ø"/>
            </a:pPr>
            <a:r>
              <a:rPr lang="es-ES" dirty="0">
                <a:solidFill>
                  <a:srgbClr val="002060"/>
                </a:solidFill>
              </a:rPr>
              <a:t>Condiciones del plan:</a:t>
            </a: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5827" y="1972660"/>
            <a:ext cx="9472284" cy="46182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10073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8546" y="512380"/>
            <a:ext cx="10018713" cy="622737"/>
          </a:xfrm>
        </p:spPr>
        <p:txBody>
          <a:bodyPr>
            <a:normAutofit/>
          </a:bodyPr>
          <a:lstStyle/>
          <a:p>
            <a:r>
              <a:rPr lang="es-ES" sz="3200" b="1" dirty="0">
                <a:solidFill>
                  <a:srgbClr val="002060"/>
                </a:solidFill>
                <a:latin typeface="Century Gothic" panose="020B0502020202020204" pitchFamily="34" charset="0"/>
              </a:rPr>
              <a:t>SUSPENSIONES DE EXCLUSIONES Y BAJA</a:t>
            </a:r>
          </a:p>
        </p:txBody>
      </p:sp>
      <p:sp>
        <p:nvSpPr>
          <p:cNvPr id="3" name="2 Marcador de contenido"/>
          <p:cNvSpPr>
            <a:spLocks noGrp="1"/>
          </p:cNvSpPr>
          <p:nvPr>
            <p:ph idx="1"/>
          </p:nvPr>
        </p:nvSpPr>
        <p:spPr>
          <a:xfrm>
            <a:off x="1277008" y="1608083"/>
            <a:ext cx="10515600" cy="4810624"/>
          </a:xfrm>
        </p:spPr>
        <p:txBody>
          <a:bodyPr/>
          <a:lstStyle/>
          <a:p>
            <a:pPr>
              <a:buFont typeface="Wingdings" panose="05000000000000000000" pitchFamily="2" charset="2"/>
              <a:buChar char="ü"/>
            </a:pPr>
            <a:r>
              <a:rPr lang="es-ES" sz="1700" dirty="0">
                <a:solidFill>
                  <a:srgbClr val="002060"/>
                </a:solidFill>
              </a:rPr>
              <a:t>RG (AFIP) </a:t>
            </a:r>
            <a:r>
              <a:rPr lang="es-ES" sz="1700" dirty="0" smtClean="0">
                <a:solidFill>
                  <a:srgbClr val="002060"/>
                </a:solidFill>
              </a:rPr>
              <a:t>4863 </a:t>
            </a:r>
            <a:r>
              <a:rPr lang="es-ES" sz="1700" dirty="0">
                <a:solidFill>
                  <a:srgbClr val="002060"/>
                </a:solidFill>
              </a:rPr>
              <a:t>/</a:t>
            </a:r>
            <a:r>
              <a:rPr lang="es-ES" sz="1700" dirty="0" smtClean="0">
                <a:solidFill>
                  <a:srgbClr val="002060"/>
                </a:solidFill>
              </a:rPr>
              <a:t>2020</a:t>
            </a:r>
            <a:r>
              <a:rPr lang="es-ES" sz="1700" dirty="0">
                <a:solidFill>
                  <a:srgbClr val="002060"/>
                </a:solidFill>
              </a:rPr>
              <a:t> </a:t>
            </a:r>
            <a:r>
              <a:rPr lang="es-ES" sz="1700" dirty="0" smtClean="0">
                <a:solidFill>
                  <a:srgbClr val="002060"/>
                </a:solidFill>
              </a:rPr>
              <a:t>(BO 30/11/2020)</a:t>
            </a:r>
          </a:p>
          <a:p>
            <a:pPr marL="0" indent="0">
              <a:buNone/>
            </a:pPr>
            <a:endParaRPr lang="es-ES" sz="1700" dirty="0">
              <a:solidFill>
                <a:srgbClr val="002060"/>
              </a:solidFill>
            </a:endParaRPr>
          </a:p>
          <a:p>
            <a:pPr fontAlgn="base">
              <a:buFont typeface="Wingdings" panose="05000000000000000000" pitchFamily="2" charset="2"/>
              <a:buChar char="ü"/>
            </a:pPr>
            <a:r>
              <a:rPr lang="es-AR" sz="1700" dirty="0" smtClean="0">
                <a:solidFill>
                  <a:srgbClr val="002060"/>
                </a:solidFill>
              </a:rPr>
              <a:t>Con motivo de la pandemia  se </a:t>
            </a:r>
            <a:r>
              <a:rPr lang="es-AR" sz="1700" dirty="0">
                <a:solidFill>
                  <a:srgbClr val="002060"/>
                </a:solidFill>
              </a:rPr>
              <a:t>extienden los plazos de suspensión de</a:t>
            </a:r>
            <a:r>
              <a:rPr lang="es-AR" sz="1700" dirty="0" smtClean="0">
                <a:solidFill>
                  <a:srgbClr val="002060"/>
                </a:solidFill>
              </a:rPr>
              <a:t>:</a:t>
            </a:r>
          </a:p>
          <a:p>
            <a:pPr marL="457200" lvl="1" indent="0" fontAlgn="t">
              <a:buNone/>
            </a:pPr>
            <a:endParaRPr lang="es-AR" sz="1700" dirty="0">
              <a:solidFill>
                <a:srgbClr val="002060"/>
              </a:solidFill>
            </a:endParaRPr>
          </a:p>
          <a:p>
            <a:pPr lvl="1" fontAlgn="t">
              <a:buFont typeface="Wingdings" panose="05000000000000000000" pitchFamily="2" charset="2"/>
              <a:buChar char="Ø"/>
            </a:pPr>
            <a:r>
              <a:rPr lang="es-AR" sz="1700" dirty="0" smtClean="0">
                <a:solidFill>
                  <a:srgbClr val="002060"/>
                </a:solidFill>
              </a:rPr>
              <a:t>El </a:t>
            </a:r>
            <a:r>
              <a:rPr lang="es-AR" sz="1700" dirty="0">
                <a:solidFill>
                  <a:srgbClr val="002060"/>
                </a:solidFill>
              </a:rPr>
              <a:t>procedimiento sistémico de exclusión de pleno derecho hasta el </a:t>
            </a:r>
            <a:r>
              <a:rPr lang="es-AR" sz="1700" dirty="0" smtClean="0">
                <a:solidFill>
                  <a:srgbClr val="002060"/>
                </a:solidFill>
              </a:rPr>
              <a:t>1 </a:t>
            </a:r>
            <a:r>
              <a:rPr lang="es-AR" sz="1700" dirty="0">
                <a:solidFill>
                  <a:srgbClr val="002060"/>
                </a:solidFill>
              </a:rPr>
              <a:t>de </a:t>
            </a:r>
            <a:r>
              <a:rPr lang="es-AR" sz="1700" dirty="0" smtClean="0">
                <a:solidFill>
                  <a:srgbClr val="002060"/>
                </a:solidFill>
              </a:rPr>
              <a:t>diciembre </a:t>
            </a:r>
            <a:r>
              <a:rPr lang="es-AR" sz="1700" dirty="0">
                <a:solidFill>
                  <a:srgbClr val="002060"/>
                </a:solidFill>
              </a:rPr>
              <a:t>de </a:t>
            </a:r>
            <a:r>
              <a:rPr lang="es-AR" sz="1700" dirty="0" smtClean="0">
                <a:solidFill>
                  <a:srgbClr val="002060"/>
                </a:solidFill>
              </a:rPr>
              <a:t>2020.</a:t>
            </a:r>
          </a:p>
          <a:p>
            <a:pPr marL="457200" lvl="1" indent="0" fontAlgn="t">
              <a:buNone/>
            </a:pPr>
            <a:endParaRPr lang="es-AR" sz="1700" dirty="0">
              <a:solidFill>
                <a:srgbClr val="002060"/>
              </a:solidFill>
            </a:endParaRPr>
          </a:p>
          <a:p>
            <a:pPr lvl="1" fontAlgn="t">
              <a:buFont typeface="Wingdings" panose="05000000000000000000" pitchFamily="2" charset="2"/>
              <a:buChar char="Ø"/>
            </a:pPr>
            <a:r>
              <a:rPr lang="es-AR" sz="1700" dirty="0" smtClean="0">
                <a:solidFill>
                  <a:srgbClr val="002060"/>
                </a:solidFill>
              </a:rPr>
              <a:t>La </a:t>
            </a:r>
            <a:r>
              <a:rPr lang="es-AR" sz="1700" dirty="0">
                <a:solidFill>
                  <a:srgbClr val="002060"/>
                </a:solidFill>
              </a:rPr>
              <a:t>consideración del mes de </a:t>
            </a:r>
            <a:r>
              <a:rPr lang="es-AR" sz="1700" dirty="0" smtClean="0">
                <a:solidFill>
                  <a:srgbClr val="002060"/>
                </a:solidFill>
              </a:rPr>
              <a:t>marzo</a:t>
            </a:r>
            <a:r>
              <a:rPr lang="es-AR" sz="1700" dirty="0">
                <a:solidFill>
                  <a:srgbClr val="002060"/>
                </a:solidFill>
              </a:rPr>
              <a:t>, abril, mayo, junio, julio, agosto, </a:t>
            </a:r>
            <a:r>
              <a:rPr lang="es-AR" sz="1700" dirty="0" smtClean="0">
                <a:solidFill>
                  <a:srgbClr val="002060"/>
                </a:solidFill>
              </a:rPr>
              <a:t>septiembre, </a:t>
            </a:r>
            <a:r>
              <a:rPr lang="es-AR" sz="1700" dirty="0">
                <a:solidFill>
                  <a:srgbClr val="002060"/>
                </a:solidFill>
              </a:rPr>
              <a:t>octubre </a:t>
            </a:r>
            <a:r>
              <a:rPr lang="es-AR" sz="1700" dirty="0" smtClean="0">
                <a:solidFill>
                  <a:srgbClr val="002060"/>
                </a:solidFill>
              </a:rPr>
              <a:t>y noviembre de </a:t>
            </a:r>
            <a:r>
              <a:rPr lang="es-AR" sz="1700" dirty="0">
                <a:solidFill>
                  <a:srgbClr val="002060"/>
                </a:solidFill>
              </a:rPr>
              <a:t>2020, a los efectos del cómputo del plazo para la aplicación de la baja automática por falta de pago en forma transitoria.</a:t>
            </a:r>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12331296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20280" y="1229709"/>
            <a:ext cx="10277280" cy="5064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2538248" y="409904"/>
            <a:ext cx="8308428" cy="584775"/>
          </a:xfrm>
          <a:prstGeom prst="rect">
            <a:avLst/>
          </a:prstGeom>
          <a:noFill/>
        </p:spPr>
        <p:txBody>
          <a:bodyPr wrap="square" rtlCol="0">
            <a:spAutoFit/>
          </a:bodyPr>
          <a:lstStyle/>
          <a:p>
            <a:pPr algn="ctr">
              <a:spcBef>
                <a:spcPct val="0"/>
              </a:spcBef>
            </a:pPr>
            <a:r>
              <a:rPr lang="es-ES" sz="3200" b="1" dirty="0">
                <a:ln w="3175" cmpd="sng">
                  <a:noFill/>
                </a:ln>
                <a:solidFill>
                  <a:srgbClr val="002060"/>
                </a:solidFill>
                <a:latin typeface="Century Gothic" panose="020B0502020202020204" pitchFamily="34" charset="0"/>
                <a:ea typeface="+mj-ea"/>
                <a:cs typeface="+mj-cs"/>
              </a:rPr>
              <a:t>PROCEDIMIENTO – SISTEMA REGISTRAL</a:t>
            </a:r>
          </a:p>
        </p:txBody>
      </p:sp>
      <p:grpSp>
        <p:nvGrpSpPr>
          <p:cNvPr id="5" name="4 Grupo"/>
          <p:cNvGrpSpPr/>
          <p:nvPr/>
        </p:nvGrpSpPr>
        <p:grpSpPr>
          <a:xfrm>
            <a:off x="8513762" y="4147081"/>
            <a:ext cx="3678239" cy="1079763"/>
            <a:chOff x="8659901" y="4568911"/>
            <a:chExt cx="3279919" cy="1079763"/>
          </a:xfrm>
        </p:grpSpPr>
        <p:sp>
          <p:nvSpPr>
            <p:cNvPr id="7" name="6 Elipse"/>
            <p:cNvSpPr/>
            <p:nvPr/>
          </p:nvSpPr>
          <p:spPr>
            <a:xfrm>
              <a:off x="10694621" y="4966137"/>
              <a:ext cx="1245199" cy="682537"/>
            </a:xfrm>
            <a:prstGeom prst="ellipse">
              <a:avLst/>
            </a:prstGeom>
            <a:noFill/>
            <a:ln w="444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7 Conector recto de flecha"/>
            <p:cNvCxnSpPr/>
            <p:nvPr/>
          </p:nvCxnSpPr>
          <p:spPr>
            <a:xfrm>
              <a:off x="9845960" y="4966137"/>
              <a:ext cx="894222" cy="170634"/>
            </a:xfrm>
            <a:prstGeom prst="straightConnector1">
              <a:avLst/>
            </a:prstGeom>
            <a:ln w="444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8659901" y="4568911"/>
              <a:ext cx="2372118" cy="369332"/>
            </a:xfrm>
            <a:prstGeom prst="rect">
              <a:avLst/>
            </a:prstGeom>
            <a:noFill/>
          </p:spPr>
          <p:txBody>
            <a:bodyPr wrap="square" rtlCol="0">
              <a:spAutoFit/>
            </a:bodyPr>
            <a:lstStyle/>
            <a:p>
              <a:r>
                <a:rPr lang="es-ES" b="1" dirty="0" smtClean="0">
                  <a:solidFill>
                    <a:srgbClr val="002060"/>
                  </a:solidFill>
                </a:rPr>
                <a:t>Seleccionar</a:t>
              </a:r>
              <a:endParaRPr lang="es-ES" b="1" dirty="0">
                <a:solidFill>
                  <a:srgbClr val="002060"/>
                </a:solidFill>
              </a:endParaRPr>
            </a:p>
          </p:txBody>
        </p:sp>
      </p:grpSp>
    </p:spTree>
    <p:extLst>
      <p:ext uri="{BB962C8B-B14F-4D97-AF65-F5344CB8AC3E}">
        <p14:creationId xmlns:p14="http://schemas.microsoft.com/office/powerpoint/2010/main" val="40513037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D57F1E4F-1CFF-5643-939E-217C01CDF565}" type="slidenum">
              <a:rPr lang="en-US" smtClean="0"/>
              <a:pPr/>
              <a:t>22</a:t>
            </a:fld>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96673" y="1481958"/>
            <a:ext cx="7998209" cy="4534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2049517" y="693683"/>
            <a:ext cx="8308428" cy="584775"/>
          </a:xfrm>
          <a:prstGeom prst="rect">
            <a:avLst/>
          </a:prstGeom>
          <a:noFill/>
        </p:spPr>
        <p:txBody>
          <a:bodyPr wrap="square" rtlCol="0">
            <a:spAutoFit/>
          </a:bodyPr>
          <a:lstStyle/>
          <a:p>
            <a:pPr algn="ctr">
              <a:spcBef>
                <a:spcPct val="0"/>
              </a:spcBef>
            </a:pPr>
            <a:r>
              <a:rPr lang="es-ES" sz="3200" b="1" dirty="0">
                <a:ln w="3175" cmpd="sng">
                  <a:noFill/>
                </a:ln>
                <a:solidFill>
                  <a:srgbClr val="002060"/>
                </a:solidFill>
                <a:latin typeface="Century Gothic" panose="020B0502020202020204" pitchFamily="34" charset="0"/>
                <a:ea typeface="+mj-ea"/>
                <a:cs typeface="+mj-cs"/>
              </a:rPr>
              <a:t>PROCEDIMIENTO – SISTEMA REGISTRAL</a:t>
            </a:r>
          </a:p>
        </p:txBody>
      </p:sp>
      <p:grpSp>
        <p:nvGrpSpPr>
          <p:cNvPr id="5" name="4 Grupo"/>
          <p:cNvGrpSpPr/>
          <p:nvPr/>
        </p:nvGrpSpPr>
        <p:grpSpPr>
          <a:xfrm>
            <a:off x="5787247" y="3549861"/>
            <a:ext cx="4056610" cy="801422"/>
            <a:chOff x="8322504" y="4682122"/>
            <a:chExt cx="3617316" cy="801422"/>
          </a:xfrm>
        </p:grpSpPr>
        <p:sp>
          <p:nvSpPr>
            <p:cNvPr id="7" name="6 Elipse"/>
            <p:cNvSpPr/>
            <p:nvPr/>
          </p:nvSpPr>
          <p:spPr>
            <a:xfrm>
              <a:off x="10694621" y="5051454"/>
              <a:ext cx="1245199" cy="432090"/>
            </a:xfrm>
            <a:prstGeom prst="ellipse">
              <a:avLst/>
            </a:prstGeom>
            <a:noFill/>
            <a:ln w="444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7 Conector recto de flecha"/>
            <p:cNvCxnSpPr>
              <a:endCxn id="7" idx="2"/>
            </p:cNvCxnSpPr>
            <p:nvPr/>
          </p:nvCxnSpPr>
          <p:spPr>
            <a:xfrm>
              <a:off x="9684994" y="4866788"/>
              <a:ext cx="1009628" cy="400711"/>
            </a:xfrm>
            <a:prstGeom prst="straightConnector1">
              <a:avLst/>
            </a:prstGeom>
            <a:ln w="444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8322504" y="4682122"/>
              <a:ext cx="2372118" cy="369332"/>
            </a:xfrm>
            <a:prstGeom prst="rect">
              <a:avLst/>
            </a:prstGeom>
            <a:noFill/>
          </p:spPr>
          <p:txBody>
            <a:bodyPr wrap="square" rtlCol="0">
              <a:spAutoFit/>
            </a:bodyPr>
            <a:lstStyle/>
            <a:p>
              <a:r>
                <a:rPr lang="es-ES" b="1" dirty="0" smtClean="0">
                  <a:solidFill>
                    <a:srgbClr val="002060"/>
                  </a:solidFill>
                </a:rPr>
                <a:t>Seleccionar</a:t>
              </a:r>
              <a:endParaRPr lang="es-ES" b="1" dirty="0">
                <a:solidFill>
                  <a:srgbClr val="002060"/>
                </a:solidFill>
              </a:endParaRPr>
            </a:p>
          </p:txBody>
        </p:sp>
      </p:grpSp>
    </p:spTree>
    <p:extLst>
      <p:ext uri="{BB962C8B-B14F-4D97-AF65-F5344CB8AC3E}">
        <p14:creationId xmlns:p14="http://schemas.microsoft.com/office/powerpoint/2010/main" val="339616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66104" y="1245476"/>
            <a:ext cx="6372034" cy="5483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Título"/>
          <p:cNvSpPr txBox="1">
            <a:spLocks noGrp="1"/>
          </p:cNvSpPr>
          <p:nvPr>
            <p:ph type="title"/>
          </p:nvPr>
        </p:nvSpPr>
        <p:spPr>
          <a:xfrm>
            <a:off x="1500188" y="0"/>
            <a:ext cx="10018712" cy="1041400"/>
          </a:xfrm>
          <a:prstGeom prst="rect">
            <a:avLst/>
          </a:prstGeom>
          <a:noFill/>
        </p:spPr>
        <p:txBody>
          <a:bodyPr wrap="square" rtlCol="0">
            <a:spAutoFit/>
          </a:bodyPr>
          <a:lstStyle/>
          <a:p>
            <a:pPr algn="ctr">
              <a:spcBef>
                <a:spcPct val="0"/>
              </a:spcBef>
            </a:pPr>
            <a:r>
              <a:rPr lang="es-ES" sz="3200" b="1" dirty="0">
                <a:ln w="3175" cmpd="sng">
                  <a:noFill/>
                </a:ln>
                <a:solidFill>
                  <a:srgbClr val="002060"/>
                </a:solidFill>
                <a:latin typeface="Century Gothic" panose="020B0502020202020204" pitchFamily="34" charset="0"/>
                <a:ea typeface="+mj-ea"/>
                <a:cs typeface="+mj-cs"/>
              </a:rPr>
              <a:t>PROCEDIMIENTO – SISTEMA REGISTRAL</a:t>
            </a:r>
          </a:p>
        </p:txBody>
      </p:sp>
      <p:grpSp>
        <p:nvGrpSpPr>
          <p:cNvPr id="5" name="4 Grupo"/>
          <p:cNvGrpSpPr/>
          <p:nvPr/>
        </p:nvGrpSpPr>
        <p:grpSpPr>
          <a:xfrm>
            <a:off x="7525891" y="4775621"/>
            <a:ext cx="4772530" cy="1788382"/>
            <a:chOff x="9379434" y="3666487"/>
            <a:chExt cx="4134327" cy="1788382"/>
          </a:xfrm>
        </p:grpSpPr>
        <p:sp>
          <p:nvSpPr>
            <p:cNvPr id="7" name="6 Elipse"/>
            <p:cNvSpPr/>
            <p:nvPr/>
          </p:nvSpPr>
          <p:spPr>
            <a:xfrm>
              <a:off x="9379434" y="4666593"/>
              <a:ext cx="1898514" cy="788276"/>
            </a:xfrm>
            <a:prstGeom prst="ellipse">
              <a:avLst/>
            </a:prstGeom>
            <a:noFill/>
            <a:ln w="444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7 Conector recto de flecha"/>
            <p:cNvCxnSpPr/>
            <p:nvPr/>
          </p:nvCxnSpPr>
          <p:spPr>
            <a:xfrm flipH="1">
              <a:off x="10439730" y="4035819"/>
              <a:ext cx="1307688" cy="630774"/>
            </a:xfrm>
            <a:prstGeom prst="straightConnector1">
              <a:avLst/>
            </a:prstGeom>
            <a:ln w="444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11141643" y="3666487"/>
              <a:ext cx="2372118" cy="369332"/>
            </a:xfrm>
            <a:prstGeom prst="rect">
              <a:avLst/>
            </a:prstGeom>
            <a:noFill/>
          </p:spPr>
          <p:txBody>
            <a:bodyPr wrap="square" rtlCol="0">
              <a:spAutoFit/>
            </a:bodyPr>
            <a:lstStyle/>
            <a:p>
              <a:r>
                <a:rPr lang="es-ES" b="1" dirty="0" smtClean="0">
                  <a:solidFill>
                    <a:srgbClr val="002060"/>
                  </a:solidFill>
                </a:rPr>
                <a:t>Seleccionar</a:t>
              </a:r>
              <a:endParaRPr lang="es-ES" b="1" dirty="0">
                <a:solidFill>
                  <a:srgbClr val="002060"/>
                </a:solidFill>
              </a:endParaRPr>
            </a:p>
          </p:txBody>
        </p:sp>
      </p:grpSp>
      <p:sp>
        <p:nvSpPr>
          <p:cNvPr id="15" name="14 CuadroTexto"/>
          <p:cNvSpPr txBox="1"/>
          <p:nvPr/>
        </p:nvSpPr>
        <p:spPr>
          <a:xfrm>
            <a:off x="758046" y="2880622"/>
            <a:ext cx="1811734" cy="923330"/>
          </a:xfrm>
          <a:prstGeom prst="rect">
            <a:avLst/>
          </a:prstGeom>
          <a:noFill/>
        </p:spPr>
        <p:txBody>
          <a:bodyPr wrap="square" rtlCol="0">
            <a:spAutoFit/>
          </a:bodyPr>
          <a:lstStyle/>
          <a:p>
            <a:pPr algn="ctr"/>
            <a:r>
              <a:rPr lang="es-ES" b="1" dirty="0" smtClean="0">
                <a:solidFill>
                  <a:srgbClr val="002060"/>
                </a:solidFill>
              </a:rPr>
              <a:t>Seleccionar</a:t>
            </a:r>
          </a:p>
          <a:p>
            <a:pPr algn="ctr"/>
            <a:r>
              <a:rPr lang="es-ES" b="1" dirty="0">
                <a:solidFill>
                  <a:srgbClr val="002060"/>
                </a:solidFill>
              </a:rPr>
              <a:t>l</a:t>
            </a:r>
            <a:r>
              <a:rPr lang="es-ES" b="1" dirty="0" smtClean="0">
                <a:solidFill>
                  <a:srgbClr val="002060"/>
                </a:solidFill>
              </a:rPr>
              <a:t>a opción que corresponda</a:t>
            </a:r>
            <a:endParaRPr lang="es-ES" b="1" dirty="0">
              <a:solidFill>
                <a:srgbClr val="002060"/>
              </a:solidFill>
            </a:endParaRPr>
          </a:p>
        </p:txBody>
      </p:sp>
      <p:sp>
        <p:nvSpPr>
          <p:cNvPr id="11" name="10 Abrir llave"/>
          <p:cNvSpPr/>
          <p:nvPr/>
        </p:nvSpPr>
        <p:spPr>
          <a:xfrm>
            <a:off x="2766848" y="2648605"/>
            <a:ext cx="268014" cy="1387365"/>
          </a:xfrm>
          <a:prstGeom prst="leftBrace">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39967086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402021"/>
            <a:ext cx="10018713" cy="606971"/>
          </a:xfrm>
        </p:spPr>
        <p:txBody>
          <a:bodyPr>
            <a:normAutofit/>
          </a:bodyPr>
          <a:lstStyle/>
          <a:p>
            <a:r>
              <a:rPr lang="es-ES" sz="3200" b="1" dirty="0">
                <a:solidFill>
                  <a:srgbClr val="002060"/>
                </a:solidFill>
                <a:latin typeface="Century Gothic" panose="020B0502020202020204" pitchFamily="34" charset="0"/>
              </a:rPr>
              <a:t>PROCEDIMIENTO MONOTRIBUTO</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24</a:t>
            </a:fld>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67422" y="3588743"/>
            <a:ext cx="8295679" cy="1206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7422" y="4858065"/>
            <a:ext cx="8295679" cy="1320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7360" y="2127035"/>
            <a:ext cx="2300062" cy="4051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6901" y="1403297"/>
            <a:ext cx="34385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7 Grupo"/>
          <p:cNvGrpSpPr/>
          <p:nvPr/>
        </p:nvGrpSpPr>
        <p:grpSpPr>
          <a:xfrm>
            <a:off x="7641843" y="4954099"/>
            <a:ext cx="3851952" cy="812626"/>
            <a:chOff x="8505000" y="4836048"/>
            <a:chExt cx="3434820" cy="812626"/>
          </a:xfrm>
        </p:grpSpPr>
        <p:sp>
          <p:nvSpPr>
            <p:cNvPr id="9" name="8 Elipse"/>
            <p:cNvSpPr/>
            <p:nvPr/>
          </p:nvSpPr>
          <p:spPr>
            <a:xfrm>
              <a:off x="10694621" y="4966137"/>
              <a:ext cx="1245199" cy="682537"/>
            </a:xfrm>
            <a:prstGeom prst="ellipse">
              <a:avLst/>
            </a:prstGeom>
            <a:noFill/>
            <a:ln w="444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 name="9 Conector recto de flecha"/>
            <p:cNvCxnSpPr>
              <a:endCxn id="9" idx="2"/>
            </p:cNvCxnSpPr>
            <p:nvPr/>
          </p:nvCxnSpPr>
          <p:spPr>
            <a:xfrm>
              <a:off x="9845960" y="5103354"/>
              <a:ext cx="848662" cy="204052"/>
            </a:xfrm>
            <a:prstGeom prst="straightConnector1">
              <a:avLst/>
            </a:prstGeom>
            <a:ln w="444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8505000" y="4836048"/>
              <a:ext cx="2372118" cy="369332"/>
            </a:xfrm>
            <a:prstGeom prst="rect">
              <a:avLst/>
            </a:prstGeom>
            <a:noFill/>
          </p:spPr>
          <p:txBody>
            <a:bodyPr wrap="square" rtlCol="0">
              <a:spAutoFit/>
            </a:bodyPr>
            <a:lstStyle/>
            <a:p>
              <a:r>
                <a:rPr lang="es-ES" b="1" dirty="0" smtClean="0">
                  <a:solidFill>
                    <a:srgbClr val="002060"/>
                  </a:solidFill>
                </a:rPr>
                <a:t>Seleccionar</a:t>
              </a:r>
              <a:endParaRPr lang="es-ES" b="1" dirty="0">
                <a:solidFill>
                  <a:srgbClr val="002060"/>
                </a:solidFill>
              </a:endParaRPr>
            </a:p>
          </p:txBody>
        </p:sp>
      </p:grpSp>
    </p:spTree>
    <p:extLst>
      <p:ext uri="{BB962C8B-B14F-4D97-AF65-F5344CB8AC3E}">
        <p14:creationId xmlns:p14="http://schemas.microsoft.com/office/powerpoint/2010/main" val="2880042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606974"/>
            <a:ext cx="10018713" cy="764627"/>
          </a:xfrm>
        </p:spPr>
        <p:txBody>
          <a:bodyPr>
            <a:normAutofit/>
          </a:bodyPr>
          <a:lstStyle/>
          <a:p>
            <a:r>
              <a:rPr lang="es-ES" sz="3200" b="1" dirty="0" smtClean="0">
                <a:solidFill>
                  <a:srgbClr val="002060"/>
                </a:solidFill>
                <a:latin typeface="Century Gothic" panose="020B0502020202020204" pitchFamily="34" charset="0"/>
              </a:rPr>
              <a:t>MICROSITIO MONOTRIBUTO</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p:txBody>
          <a:bodyPr/>
          <a:lstStyle/>
          <a:p>
            <a:pPr>
              <a:buFont typeface="Wingdings" panose="05000000000000000000" pitchFamily="2" charset="2"/>
              <a:buChar char="ü"/>
            </a:pPr>
            <a:r>
              <a:rPr lang="es-ES" dirty="0">
                <a:solidFill>
                  <a:srgbClr val="002060"/>
                </a:solidFill>
              </a:rPr>
              <a:t>https://monotributo.afip.gob.ar/Public/landing-monotributo.aspx</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0597706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00075" y="2506717"/>
            <a:ext cx="10018713" cy="3391727"/>
          </a:xfrm>
        </p:spPr>
        <p:txBody>
          <a:bodyPr>
            <a:normAutofit/>
          </a:bodyPr>
          <a:lstStyle/>
          <a:p>
            <a:pPr marL="0" indent="0" algn="ctr">
              <a:buNone/>
            </a:pPr>
            <a:r>
              <a:rPr lang="es-ES" sz="5600" b="1" dirty="0" smtClean="0">
                <a:solidFill>
                  <a:srgbClr val="002060"/>
                </a:solidFill>
              </a:rPr>
              <a:t>MUCHAS GRACIAS</a:t>
            </a:r>
            <a:endParaRPr lang="es-ES" sz="5600" b="1" dirty="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4132991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480850"/>
            <a:ext cx="10018713" cy="701565"/>
          </a:xfrm>
        </p:spPr>
        <p:txBody>
          <a:bodyPr>
            <a:normAutofit/>
          </a:bodyPr>
          <a:lstStyle/>
          <a:p>
            <a:r>
              <a:rPr lang="es-ES" sz="3200" b="1" dirty="0" smtClean="0">
                <a:solidFill>
                  <a:srgbClr val="002060"/>
                </a:solidFill>
                <a:latin typeface="Century Gothic" panose="020B0502020202020204" pitchFamily="34" charset="0"/>
              </a:rPr>
              <a:t>BAJA POR CESE DE ACTIVIDADES</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324302" y="1481959"/>
            <a:ext cx="10373711" cy="4873685"/>
          </a:xfrm>
        </p:spPr>
        <p:txBody>
          <a:bodyPr/>
          <a:lstStyle/>
          <a:p>
            <a:pPr>
              <a:buFont typeface="Wingdings" panose="05000000000000000000" pitchFamily="2" charset="2"/>
              <a:buChar char="ü"/>
            </a:pPr>
            <a:r>
              <a:rPr lang="es-AR" dirty="0">
                <a:solidFill>
                  <a:srgbClr val="002060"/>
                </a:solidFill>
              </a:rPr>
              <a:t>Se realizará a través del portal “web”, opción “Datos del </a:t>
            </a:r>
            <a:r>
              <a:rPr lang="es-AR" dirty="0" err="1">
                <a:solidFill>
                  <a:srgbClr val="002060"/>
                </a:solidFill>
              </a:rPr>
              <a:t>Monotributo</a:t>
            </a:r>
            <a:r>
              <a:rPr lang="es-AR" dirty="0">
                <a:solidFill>
                  <a:srgbClr val="002060"/>
                </a:solidFill>
              </a:rPr>
              <a:t>/Darse de baja del </a:t>
            </a:r>
            <a:r>
              <a:rPr lang="es-AR" dirty="0" err="1">
                <a:solidFill>
                  <a:srgbClr val="002060"/>
                </a:solidFill>
              </a:rPr>
              <a:t>Monotributo</a:t>
            </a:r>
            <a:r>
              <a:rPr lang="es-AR" dirty="0">
                <a:solidFill>
                  <a:srgbClr val="002060"/>
                </a:solidFill>
              </a:rPr>
              <a:t>”, o a través del servicio “Sistema Registral</a:t>
            </a:r>
            <a:r>
              <a:rPr lang="es-AR" dirty="0" smtClean="0">
                <a:solidFill>
                  <a:srgbClr val="002060"/>
                </a:solidFill>
              </a:rPr>
              <a:t>”.</a:t>
            </a:r>
          </a:p>
          <a:p>
            <a:pPr marL="0" indent="0">
              <a:buNone/>
            </a:pPr>
            <a:endParaRPr lang="es-AR" sz="500" dirty="0">
              <a:solidFill>
                <a:srgbClr val="002060"/>
              </a:solidFill>
            </a:endParaRPr>
          </a:p>
          <a:p>
            <a:pPr>
              <a:buFont typeface="Wingdings" panose="05000000000000000000" pitchFamily="2" charset="2"/>
              <a:buChar char="ü"/>
            </a:pPr>
            <a:r>
              <a:rPr lang="es-ES" dirty="0" smtClean="0">
                <a:solidFill>
                  <a:srgbClr val="002060"/>
                </a:solidFill>
              </a:rPr>
              <a:t>Se debe abonar la cotización hasta el mes de cese, inclusive.</a:t>
            </a:r>
          </a:p>
          <a:p>
            <a:pPr marL="0" indent="0">
              <a:buNone/>
            </a:pPr>
            <a:endParaRPr lang="es-ES" sz="500" dirty="0" smtClean="0">
              <a:solidFill>
                <a:srgbClr val="002060"/>
              </a:solidFill>
            </a:endParaRPr>
          </a:p>
          <a:p>
            <a:pPr>
              <a:buFont typeface="Wingdings" panose="05000000000000000000" pitchFamily="2" charset="2"/>
              <a:buChar char="ü"/>
            </a:pPr>
            <a:r>
              <a:rPr lang="es-ES" dirty="0" smtClean="0">
                <a:solidFill>
                  <a:srgbClr val="002060"/>
                </a:solidFill>
              </a:rPr>
              <a:t>Permite volver a adherirse al régimen en el momento que se inicie cualquier actividad comprendida en el mismo.</a:t>
            </a:r>
          </a:p>
          <a:p>
            <a:pPr>
              <a:buFont typeface="Wingdings" panose="05000000000000000000" pitchFamily="2" charset="2"/>
              <a:buChar char="ü"/>
            </a:pPr>
            <a:endParaRPr lang="es-ES" dirty="0" smtClean="0"/>
          </a:p>
          <a:p>
            <a:pPr>
              <a:buFont typeface="Wingdings" panose="05000000000000000000" pitchFamily="2" charset="2"/>
              <a:buChar char="ü"/>
            </a:pPr>
            <a:endParaRPr lang="es-ES" dirty="0"/>
          </a:p>
          <a:p>
            <a:pPr>
              <a:buFont typeface="Wingdings" panose="05000000000000000000" pitchFamily="2" charset="2"/>
              <a:buChar char="ü"/>
            </a:pPr>
            <a:endParaRPr lang="es-ES" dirty="0" smtClean="0"/>
          </a:p>
          <a:p>
            <a:pPr>
              <a:buFont typeface="Wingdings" panose="05000000000000000000" pitchFamily="2" charset="2"/>
              <a:buChar char="ü"/>
            </a:pPr>
            <a:endParaRPr lang="es-ES" dirty="0"/>
          </a:p>
          <a:p>
            <a:pPr>
              <a:buFont typeface="Wingdings" panose="05000000000000000000" pitchFamily="2" charset="2"/>
              <a:buChar char="ü"/>
            </a:pP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a:t>
            </a:fld>
            <a:endParaRPr lang="en-US" dirty="0"/>
          </a:p>
        </p:txBody>
      </p:sp>
      <p:sp>
        <p:nvSpPr>
          <p:cNvPr id="5" name="4 CuadroTexto"/>
          <p:cNvSpPr txBox="1"/>
          <p:nvPr/>
        </p:nvSpPr>
        <p:spPr>
          <a:xfrm>
            <a:off x="1040524" y="4272455"/>
            <a:ext cx="10657490" cy="1754326"/>
          </a:xfrm>
          <a:prstGeom prst="rect">
            <a:avLst/>
          </a:prstGeom>
          <a:noFill/>
          <a:ln w="50800">
            <a:solidFill>
              <a:srgbClr val="002060"/>
            </a:solidFill>
          </a:ln>
        </p:spPr>
        <p:txBody>
          <a:bodyPr wrap="square" rtlCol="0">
            <a:spAutoFit/>
          </a:bodyPr>
          <a:lstStyle/>
          <a:p>
            <a:pPr algn="ctr"/>
            <a:endParaRPr lang="es-AR" i="1" dirty="0" smtClean="0">
              <a:solidFill>
                <a:srgbClr val="002060"/>
              </a:solidFill>
            </a:endParaRPr>
          </a:p>
          <a:p>
            <a:pPr algn="ctr"/>
            <a:r>
              <a:rPr lang="es-AR" i="1" dirty="0" smtClean="0">
                <a:solidFill>
                  <a:srgbClr val="002060"/>
                </a:solidFill>
              </a:rPr>
              <a:t>Con anterioridad, el DR establecía que los </a:t>
            </a:r>
            <a:r>
              <a:rPr lang="es-AR" i="1" dirty="0" err="1" smtClean="0">
                <a:solidFill>
                  <a:srgbClr val="002060"/>
                </a:solidFill>
              </a:rPr>
              <a:t>monotributistas</a:t>
            </a:r>
            <a:r>
              <a:rPr lang="es-AR" i="1" dirty="0" smtClean="0">
                <a:solidFill>
                  <a:srgbClr val="002060"/>
                </a:solidFill>
              </a:rPr>
              <a:t> </a:t>
            </a:r>
            <a:r>
              <a:rPr lang="es-AR" i="1" dirty="0">
                <a:solidFill>
                  <a:srgbClr val="002060"/>
                </a:solidFill>
              </a:rPr>
              <a:t>que </a:t>
            </a:r>
            <a:r>
              <a:rPr lang="es-AR" i="1" dirty="0" smtClean="0">
                <a:solidFill>
                  <a:srgbClr val="002060"/>
                </a:solidFill>
              </a:rPr>
              <a:t>suspendieran </a:t>
            </a:r>
            <a:r>
              <a:rPr lang="es-AR" i="1" dirty="0">
                <a:solidFill>
                  <a:srgbClr val="002060"/>
                </a:solidFill>
              </a:rPr>
              <a:t>en forma temporaria sus actividades, cualesquiera sean las causas que la hubieran originado, no quedaban exceptuados de ingresar el impuesto mensual resultante, hasta la renuncia, la exclusión, el cese definitivo de la actividad o la desafectación de </a:t>
            </a:r>
            <a:r>
              <a:rPr lang="es-AR" i="1" dirty="0" smtClean="0">
                <a:solidFill>
                  <a:srgbClr val="002060"/>
                </a:solidFill>
              </a:rPr>
              <a:t>oficio.</a:t>
            </a:r>
            <a:endParaRPr lang="es-ES" dirty="0">
              <a:solidFill>
                <a:srgbClr val="002060"/>
              </a:solidFill>
            </a:endParaRPr>
          </a:p>
          <a:p>
            <a:endParaRPr lang="es-ES" dirty="0"/>
          </a:p>
        </p:txBody>
      </p:sp>
    </p:spTree>
    <p:extLst>
      <p:ext uri="{BB962C8B-B14F-4D97-AF65-F5344CB8AC3E}">
        <p14:creationId xmlns:p14="http://schemas.microsoft.com/office/powerpoint/2010/main" val="4139362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3952" y="307429"/>
            <a:ext cx="10018713" cy="717330"/>
          </a:xfrm>
        </p:spPr>
        <p:txBody>
          <a:bodyPr>
            <a:normAutofit/>
          </a:bodyPr>
          <a:lstStyle/>
          <a:p>
            <a:r>
              <a:rPr lang="es-ES" sz="3200" b="1" dirty="0" smtClean="0">
                <a:solidFill>
                  <a:srgbClr val="002060"/>
                </a:solidFill>
                <a:latin typeface="Century Gothic" panose="020B0502020202020204" pitchFamily="34" charset="0"/>
              </a:rPr>
              <a:t>BAJA RETROACTIVA</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340068" y="1245476"/>
            <a:ext cx="10851931" cy="5454869"/>
          </a:xfrm>
        </p:spPr>
        <p:txBody>
          <a:bodyPr>
            <a:normAutofit/>
          </a:bodyPr>
          <a:lstStyle/>
          <a:p>
            <a:pPr>
              <a:buFont typeface="Wingdings" panose="05000000000000000000" pitchFamily="2" charset="2"/>
              <a:buChar char="ü"/>
            </a:pPr>
            <a:r>
              <a:rPr lang="es-AR" dirty="0" smtClean="0">
                <a:solidFill>
                  <a:srgbClr val="002060"/>
                </a:solidFill>
              </a:rPr>
              <a:t>Muchas veces el </a:t>
            </a:r>
            <a:r>
              <a:rPr lang="es-AR" dirty="0" err="1" smtClean="0">
                <a:solidFill>
                  <a:srgbClr val="002060"/>
                </a:solidFill>
              </a:rPr>
              <a:t>monotributista</a:t>
            </a:r>
            <a:r>
              <a:rPr lang="es-AR" dirty="0" smtClean="0">
                <a:solidFill>
                  <a:srgbClr val="002060"/>
                </a:solidFill>
              </a:rPr>
              <a:t> desarrolla su actividad con cierta “discontinuidad”.</a:t>
            </a: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Si </a:t>
            </a:r>
            <a:r>
              <a:rPr lang="es-AR" dirty="0">
                <a:solidFill>
                  <a:srgbClr val="002060"/>
                </a:solidFill>
              </a:rPr>
              <a:t>bien se pueden producir situaciones de hecho que conformen un cese de la actividad, queda siempre la posibilidad potencial de obtener, en algún mes posterior que confirmen que el cese definitivo no se ha producido. </a:t>
            </a:r>
            <a:endParaRPr lang="es-AR" dirty="0" smtClean="0">
              <a:solidFill>
                <a:srgbClr val="002060"/>
              </a:solidFill>
            </a:endParaRPr>
          </a:p>
          <a:p>
            <a:pPr marL="0" indent="0">
              <a:buNone/>
            </a:pPr>
            <a:endParaRPr lang="es-ES" sz="500" dirty="0">
              <a:solidFill>
                <a:srgbClr val="002060"/>
              </a:solidFill>
            </a:endParaRPr>
          </a:p>
          <a:p>
            <a:pPr>
              <a:buFont typeface="Wingdings" panose="05000000000000000000" pitchFamily="2" charset="2"/>
              <a:buChar char="ü"/>
            </a:pPr>
            <a:r>
              <a:rPr lang="es-AR" dirty="0">
                <a:solidFill>
                  <a:srgbClr val="002060"/>
                </a:solidFill>
              </a:rPr>
              <a:t>Esto conlleva a que el pequeño contribuyente </a:t>
            </a:r>
            <a:r>
              <a:rPr lang="es-AR" dirty="0" smtClean="0">
                <a:solidFill>
                  <a:srgbClr val="002060"/>
                </a:solidFill>
              </a:rPr>
              <a:t>no </a:t>
            </a:r>
            <a:r>
              <a:rPr lang="es-AR" dirty="0">
                <a:solidFill>
                  <a:srgbClr val="002060"/>
                </a:solidFill>
              </a:rPr>
              <a:t>comunique la baja definitiva de su actividad</a:t>
            </a:r>
            <a:r>
              <a:rPr lang="es-AR" dirty="0" smtClean="0">
                <a:solidFill>
                  <a:srgbClr val="002060"/>
                </a:solidFill>
              </a:rPr>
              <a:t>.</a:t>
            </a: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AFIP aceptará </a:t>
            </a:r>
            <a:r>
              <a:rPr lang="es-AR" dirty="0">
                <a:solidFill>
                  <a:srgbClr val="002060"/>
                </a:solidFill>
              </a:rPr>
              <a:t>la baja retroactiva del </a:t>
            </a:r>
            <a:r>
              <a:rPr lang="es-AR" dirty="0" smtClean="0">
                <a:solidFill>
                  <a:srgbClr val="002060"/>
                </a:solidFill>
              </a:rPr>
              <a:t>Régimen, </a:t>
            </a:r>
            <a:r>
              <a:rPr lang="es-AR" b="1" u="sng" dirty="0">
                <a:solidFill>
                  <a:srgbClr val="002060"/>
                </a:solidFill>
              </a:rPr>
              <a:t>en la medida que pueda </a:t>
            </a:r>
            <a:r>
              <a:rPr lang="es-AR" b="1" u="sng" dirty="0" smtClean="0">
                <a:solidFill>
                  <a:srgbClr val="002060"/>
                </a:solidFill>
              </a:rPr>
              <a:t>constatar que a </a:t>
            </a:r>
            <a:r>
              <a:rPr lang="es-AR" b="1" u="sng" dirty="0">
                <a:solidFill>
                  <a:srgbClr val="002060"/>
                </a:solidFill>
              </a:rPr>
              <a:t>la fecha mencionada por el contribuyente corresponde efectivamente al cese definitivo </a:t>
            </a:r>
            <a:r>
              <a:rPr lang="es-AR" b="1" u="sng" dirty="0" smtClean="0">
                <a:solidFill>
                  <a:srgbClr val="002060"/>
                </a:solidFill>
              </a:rPr>
              <a:t>de su actividad, y no estamos en </a:t>
            </a:r>
            <a:r>
              <a:rPr lang="es-AR" b="1" u="sng" dirty="0">
                <a:solidFill>
                  <a:srgbClr val="002060"/>
                </a:solidFill>
              </a:rPr>
              <a:t>presencia de un cese </a:t>
            </a:r>
            <a:r>
              <a:rPr lang="es-AR" b="1" u="sng" dirty="0" smtClean="0">
                <a:solidFill>
                  <a:srgbClr val="002060"/>
                </a:solidFill>
              </a:rPr>
              <a:t>temporario</a:t>
            </a:r>
            <a:r>
              <a:rPr lang="es-AR" dirty="0" smtClean="0">
                <a:solidFill>
                  <a:srgbClr val="002060"/>
                </a:solidFill>
              </a:rPr>
              <a:t>.</a:t>
            </a:r>
          </a:p>
          <a:p>
            <a:pPr marL="0" indent="0">
              <a:buNone/>
            </a:pPr>
            <a:endParaRPr lang="es-ES" sz="500" dirty="0">
              <a:solidFill>
                <a:srgbClr val="002060"/>
              </a:solidFill>
            </a:endParaRPr>
          </a:p>
          <a:p>
            <a:pPr>
              <a:buFont typeface="Wingdings" panose="05000000000000000000" pitchFamily="2" charset="2"/>
              <a:buChar char="ü"/>
            </a:pPr>
            <a:r>
              <a:rPr lang="es-AR" dirty="0">
                <a:solidFill>
                  <a:srgbClr val="002060"/>
                </a:solidFill>
              </a:rPr>
              <a:t>No podrá exigirse al contribuyente requisitos que no guarden directa relación con los requeridos en el </a:t>
            </a:r>
            <a:r>
              <a:rPr lang="es-AR" dirty="0" smtClean="0">
                <a:solidFill>
                  <a:srgbClr val="002060"/>
                </a:solidFill>
              </a:rPr>
              <a:t>momento de </a:t>
            </a:r>
            <a:r>
              <a:rPr lang="es-AR" dirty="0">
                <a:solidFill>
                  <a:srgbClr val="002060"/>
                </a:solidFill>
              </a:rPr>
              <a:t>tramitarse su alta</a:t>
            </a:r>
            <a:r>
              <a:rPr lang="es-AR" dirty="0" smtClean="0">
                <a:solidFill>
                  <a:srgbClr val="002060"/>
                </a:solidFill>
              </a:rPr>
              <a:t>.</a:t>
            </a:r>
          </a:p>
          <a:p>
            <a:pPr>
              <a:buFont typeface="Wingdings" panose="05000000000000000000" pitchFamily="2" charset="2"/>
              <a:buChar char="ü"/>
            </a:pPr>
            <a:endParaRPr lang="es-AR" dirty="0">
              <a:solidFill>
                <a:srgbClr val="002060"/>
              </a:solidFill>
            </a:endParaRPr>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831434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5143" y="370491"/>
            <a:ext cx="10018713" cy="733095"/>
          </a:xfrm>
        </p:spPr>
        <p:txBody>
          <a:bodyPr>
            <a:normAutofit/>
          </a:bodyPr>
          <a:lstStyle/>
          <a:p>
            <a:r>
              <a:rPr lang="es-ES" sz="3600" b="1" dirty="0">
                <a:solidFill>
                  <a:srgbClr val="002060"/>
                </a:solidFill>
                <a:latin typeface="Century Gothic" panose="020B0502020202020204" pitchFamily="34" charset="0"/>
              </a:rPr>
              <a:t>BAJA RETROACTIVA</a:t>
            </a:r>
            <a:endParaRPr lang="es-ES" sz="3600"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80829" y="1384519"/>
            <a:ext cx="5014864" cy="5473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393" y="1446489"/>
            <a:ext cx="4367906" cy="2309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024760" y="4240924"/>
            <a:ext cx="5044964" cy="1477328"/>
          </a:xfrm>
          <a:prstGeom prst="rect">
            <a:avLst/>
          </a:prstGeom>
          <a:noFill/>
          <a:ln w="38100">
            <a:solidFill>
              <a:srgbClr val="002060"/>
            </a:solidFill>
          </a:ln>
          <a:scene3d>
            <a:camera prst="orthographicFront"/>
            <a:lightRig rig="threePt" dir="t"/>
          </a:scene3d>
          <a:sp3d>
            <a:bevelT/>
            <a:bevelB/>
          </a:sp3d>
        </p:spPr>
        <p:txBody>
          <a:bodyPr wrap="square" rtlCol="0">
            <a:spAutoFit/>
          </a:bodyPr>
          <a:lstStyle/>
          <a:p>
            <a:pPr algn="ctr"/>
            <a:r>
              <a:rPr lang="es-ES" b="1" u="sng" dirty="0" smtClean="0">
                <a:solidFill>
                  <a:srgbClr val="002060"/>
                </a:solidFill>
              </a:rPr>
              <a:t>IMPORTANTE: </a:t>
            </a:r>
            <a:r>
              <a:rPr lang="es-ES" b="1" dirty="0" smtClean="0">
                <a:solidFill>
                  <a:srgbClr val="002060"/>
                </a:solidFill>
              </a:rPr>
              <a:t>Para solicitar la baja retroactiva no se puede tener con posterioridad al período de baja, pagos, emisión de facturación o cualquier otro indicio de actividad económica</a:t>
            </a:r>
            <a:endParaRPr lang="es-ES" b="1" dirty="0">
              <a:solidFill>
                <a:srgbClr val="002060"/>
              </a:solidFill>
            </a:endParaRPr>
          </a:p>
        </p:txBody>
      </p:sp>
    </p:spTree>
    <p:extLst>
      <p:ext uri="{BB962C8B-B14F-4D97-AF65-F5344CB8AC3E}">
        <p14:creationId xmlns:p14="http://schemas.microsoft.com/office/powerpoint/2010/main" val="1316165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323194"/>
            <a:ext cx="10018713" cy="575440"/>
          </a:xfrm>
        </p:spPr>
        <p:txBody>
          <a:bodyPr>
            <a:normAutofit fontScale="90000"/>
          </a:bodyPr>
          <a:lstStyle/>
          <a:p>
            <a:r>
              <a:rPr lang="es-ES" sz="3200" b="1" dirty="0" smtClean="0">
                <a:solidFill>
                  <a:srgbClr val="002060"/>
                </a:solidFill>
                <a:latin typeface="Century Gothic" panose="020B0502020202020204" pitchFamily="34" charset="0"/>
              </a:rPr>
              <a:t>BAJA AUTOMÁTICA</a:t>
            </a:r>
            <a:endParaRPr lang="es-ES" sz="3200"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1119352" y="1340069"/>
            <a:ext cx="10846675" cy="5155324"/>
          </a:xfrm>
        </p:spPr>
        <p:txBody>
          <a:bodyPr>
            <a:normAutofit/>
          </a:bodyPr>
          <a:lstStyle/>
          <a:p>
            <a:pPr>
              <a:buFont typeface="Wingdings" panose="05000000000000000000" pitchFamily="2" charset="2"/>
              <a:buChar char="ü"/>
            </a:pPr>
            <a:r>
              <a:rPr lang="es-ES" dirty="0" smtClean="0">
                <a:solidFill>
                  <a:srgbClr val="002060"/>
                </a:solidFill>
              </a:rPr>
              <a:t>Opera de pleno derecho.</a:t>
            </a:r>
          </a:p>
          <a:p>
            <a:pPr marL="0" indent="0">
              <a:buNone/>
            </a:pPr>
            <a:endParaRPr lang="es-ES" sz="1000" dirty="0" smtClean="0">
              <a:solidFill>
                <a:srgbClr val="002060"/>
              </a:solidFill>
            </a:endParaRPr>
          </a:p>
          <a:p>
            <a:pPr>
              <a:buFont typeface="Wingdings" panose="05000000000000000000" pitchFamily="2" charset="2"/>
              <a:buChar char="ü"/>
            </a:pPr>
            <a:r>
              <a:rPr lang="es-AR" dirty="0">
                <a:solidFill>
                  <a:srgbClr val="002060"/>
                </a:solidFill>
              </a:rPr>
              <a:t>Ante la falta de pago del impuesto integrado y/o de las cotizaciones previsionales fijas, </a:t>
            </a:r>
            <a:r>
              <a:rPr lang="es-AR" b="1" u="sng" dirty="0">
                <a:solidFill>
                  <a:srgbClr val="002060"/>
                </a:solidFill>
              </a:rPr>
              <a:t>durante 10 meses consecutivos</a:t>
            </a:r>
            <a:r>
              <a:rPr lang="es-AR" b="1" u="sng" dirty="0" smtClean="0">
                <a:solidFill>
                  <a:srgbClr val="002060"/>
                </a:solidFill>
              </a:rPr>
              <a:t>.</a:t>
            </a:r>
          </a:p>
          <a:p>
            <a:pPr marL="0" indent="0">
              <a:buNone/>
            </a:pPr>
            <a:endParaRPr lang="es-AR" sz="500" dirty="0" smtClean="0">
              <a:solidFill>
                <a:srgbClr val="002060"/>
              </a:solidFill>
            </a:endParaRPr>
          </a:p>
          <a:p>
            <a:pPr>
              <a:buFont typeface="Wingdings" panose="05000000000000000000" pitchFamily="2" charset="2"/>
              <a:buChar char="ü"/>
            </a:pPr>
            <a:r>
              <a:rPr lang="es-AR" i="1" u="sng" dirty="0" smtClean="0">
                <a:solidFill>
                  <a:srgbClr val="002060"/>
                </a:solidFill>
              </a:rPr>
              <a:t>Reingreso</a:t>
            </a:r>
            <a:r>
              <a:rPr lang="es-AR" dirty="0" smtClean="0">
                <a:solidFill>
                  <a:srgbClr val="002060"/>
                </a:solidFill>
              </a:rPr>
              <a:t>: se deberá cancelar previamente la </a:t>
            </a:r>
            <a:r>
              <a:rPr lang="es-AR" dirty="0">
                <a:solidFill>
                  <a:srgbClr val="002060"/>
                </a:solidFill>
              </a:rPr>
              <a:t>totalidad de las obligaciones adeudadas correspondientes a los 10 meses que dieron origen a la baja. </a:t>
            </a:r>
            <a:endParaRPr lang="es-AR" dirty="0" smtClean="0">
              <a:solidFill>
                <a:srgbClr val="002060"/>
              </a:solidFill>
            </a:endParaRP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AFIP podrá reclamar asimismo, </a:t>
            </a:r>
            <a:r>
              <a:rPr lang="es-AR" dirty="0">
                <a:solidFill>
                  <a:srgbClr val="002060"/>
                </a:solidFill>
              </a:rPr>
              <a:t>la deuda de períodos anteriores no prescriptos y el pago de las sanciones </a:t>
            </a:r>
            <a:r>
              <a:rPr lang="es-AR" dirty="0" smtClean="0">
                <a:solidFill>
                  <a:srgbClr val="002060"/>
                </a:solidFill>
              </a:rPr>
              <a:t>por </a:t>
            </a:r>
            <a:r>
              <a:rPr lang="es-AR" dirty="0">
                <a:solidFill>
                  <a:srgbClr val="002060"/>
                </a:solidFill>
              </a:rPr>
              <a:t>otros incumplimientos formales</a:t>
            </a:r>
            <a:r>
              <a:rPr lang="es-AR" dirty="0" smtClean="0">
                <a:solidFill>
                  <a:srgbClr val="002060"/>
                </a:solidFill>
              </a:rPr>
              <a:t>.</a:t>
            </a: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Regularizada la deuda se deberá solicitar nuevamente el alta (no es automática):</a:t>
            </a:r>
          </a:p>
          <a:p>
            <a:pPr lvl="1">
              <a:buFont typeface="Wingdings" panose="05000000000000000000" pitchFamily="2" charset="2"/>
              <a:buChar char="Ø"/>
            </a:pPr>
            <a:r>
              <a:rPr lang="es-AR" i="1" dirty="0">
                <a:solidFill>
                  <a:srgbClr val="002060"/>
                </a:solidFill>
              </a:rPr>
              <a:t>	</a:t>
            </a:r>
            <a:r>
              <a:rPr lang="es-AR" i="1" dirty="0" smtClean="0">
                <a:solidFill>
                  <a:srgbClr val="002060"/>
                </a:solidFill>
              </a:rPr>
              <a:t>Alta desde el período en curso: </a:t>
            </a:r>
            <a:r>
              <a:rPr lang="es-AR" dirty="0" smtClean="0">
                <a:solidFill>
                  <a:srgbClr val="002060"/>
                </a:solidFill>
              </a:rPr>
              <a:t>a través del Portal “</a:t>
            </a:r>
            <a:r>
              <a:rPr lang="es-AR" dirty="0" err="1" smtClean="0">
                <a:solidFill>
                  <a:srgbClr val="002060"/>
                </a:solidFill>
              </a:rPr>
              <a:t>Monotributo</a:t>
            </a:r>
            <a:r>
              <a:rPr lang="es-AR" dirty="0" smtClean="0">
                <a:solidFill>
                  <a:srgbClr val="002060"/>
                </a:solidFill>
              </a:rPr>
              <a:t>”.</a:t>
            </a:r>
          </a:p>
          <a:p>
            <a:pPr lvl="1">
              <a:buFont typeface="Wingdings" panose="05000000000000000000" pitchFamily="2" charset="2"/>
              <a:buChar char="Ø"/>
            </a:pPr>
            <a:r>
              <a:rPr lang="es-AR" dirty="0" smtClean="0">
                <a:solidFill>
                  <a:srgbClr val="002060"/>
                </a:solidFill>
              </a:rPr>
              <a:t>	</a:t>
            </a:r>
            <a:r>
              <a:rPr lang="es-AR" i="1" dirty="0" smtClean="0">
                <a:solidFill>
                  <a:srgbClr val="002060"/>
                </a:solidFill>
              </a:rPr>
              <a:t>Alta a partir de un período anterior: </a:t>
            </a:r>
            <a:r>
              <a:rPr lang="es-AR" dirty="0" smtClean="0">
                <a:solidFill>
                  <a:srgbClr val="002060"/>
                </a:solidFill>
              </a:rPr>
              <a:t>a través del </a:t>
            </a:r>
            <a:r>
              <a:rPr lang="es-AR" dirty="0">
                <a:solidFill>
                  <a:srgbClr val="002060"/>
                </a:solidFill>
              </a:rPr>
              <a:t>Portal “</a:t>
            </a:r>
            <a:r>
              <a:rPr lang="es-AR" dirty="0" err="1">
                <a:solidFill>
                  <a:srgbClr val="002060"/>
                </a:solidFill>
              </a:rPr>
              <a:t>Monotributo</a:t>
            </a:r>
            <a:r>
              <a:rPr lang="es-AR" dirty="0" smtClean="0">
                <a:solidFill>
                  <a:srgbClr val="002060"/>
                </a:solidFill>
              </a:rPr>
              <a:t>” y luego solicitar el alta retroactiva a través de “Presentaciones Digitales”.</a:t>
            </a:r>
            <a:endParaRPr lang="es-AR" dirty="0">
              <a:solidFill>
                <a:srgbClr val="002060"/>
              </a:solidFill>
            </a:endParaRPr>
          </a:p>
          <a:p>
            <a:pPr lvl="1">
              <a:buFont typeface="Wingdings" panose="05000000000000000000" pitchFamily="2" charset="2"/>
              <a:buChar char="Ø"/>
            </a:pPr>
            <a:endParaRPr lang="es-AR" dirty="0">
              <a:solidFill>
                <a:srgbClr val="002060"/>
              </a:solidFill>
            </a:endParaRPr>
          </a:p>
          <a:p>
            <a:pPr>
              <a:buFont typeface="Wingdings" panose="05000000000000000000" pitchFamily="2" charset="2"/>
              <a:buChar char="ü"/>
            </a:pPr>
            <a:endParaRPr lang="es-AR" dirty="0" smtClean="0">
              <a:solidFill>
                <a:srgbClr val="002060"/>
              </a:solidFill>
            </a:endParaRPr>
          </a:p>
          <a:p>
            <a:pPr marL="0" indent="0">
              <a:buNone/>
            </a:pPr>
            <a:endParaRPr lang="es-AR" sz="500" dirty="0">
              <a:solidFill>
                <a:srgbClr val="002060"/>
              </a:solidFill>
            </a:endParaRPr>
          </a:p>
          <a:p>
            <a:pPr marL="0" indent="0">
              <a:buNone/>
            </a:pPr>
            <a:endParaRPr lang="es-AR" sz="500" dirty="0">
              <a:solidFill>
                <a:srgbClr val="002060"/>
              </a:solidFill>
            </a:endParaRPr>
          </a:p>
          <a:p>
            <a:pPr marL="0" indent="0">
              <a:buNone/>
            </a:pPr>
            <a:endParaRPr lang="es-ES" dirty="0" smtClean="0">
              <a:solidFill>
                <a:srgbClr val="002060"/>
              </a:solidFill>
            </a:endParaRPr>
          </a:p>
          <a:p>
            <a:pPr marL="0" indent="0">
              <a:buNone/>
            </a:pPr>
            <a:endParaRPr lang="es-ES" dirty="0">
              <a:solidFill>
                <a:srgbClr val="002060"/>
              </a:solidFill>
            </a:endParaRP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2959999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1959" y="338960"/>
            <a:ext cx="10018713" cy="496613"/>
          </a:xfrm>
        </p:spPr>
        <p:txBody>
          <a:bodyPr>
            <a:normAutofit fontScale="90000"/>
          </a:bodyPr>
          <a:lstStyle/>
          <a:p>
            <a:r>
              <a:rPr lang="es-ES" b="1" dirty="0">
                <a:solidFill>
                  <a:srgbClr val="002060"/>
                </a:solidFill>
                <a:latin typeface="Century Gothic" panose="020B0502020202020204" pitchFamily="34" charset="0"/>
              </a:rPr>
              <a:t>BAJA AUTOMÁTICA</a:t>
            </a: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11669" y="2465361"/>
            <a:ext cx="6984124" cy="3781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1056290" y="1324303"/>
            <a:ext cx="10925503" cy="1332673"/>
          </a:xfrm>
          <a:prstGeom prst="rect">
            <a:avLst/>
          </a:prstGeom>
          <a:noFill/>
        </p:spPr>
        <p:txBody>
          <a:bodyPr wrap="square" rtlCol="0">
            <a:spAutoFit/>
          </a:bodyPr>
          <a:lstStyle/>
          <a:p>
            <a:pPr marL="285750" indent="-285750">
              <a:spcBef>
                <a:spcPct val="20000"/>
              </a:spcBef>
              <a:spcAft>
                <a:spcPts val="600"/>
              </a:spcAft>
              <a:buClr>
                <a:schemeClr val="accent1">
                  <a:lumMod val="75000"/>
                </a:schemeClr>
              </a:buClr>
              <a:buSzPct val="145000"/>
              <a:buFont typeface="Wingdings" panose="05000000000000000000" pitchFamily="2" charset="2"/>
              <a:buChar char="ü"/>
            </a:pPr>
            <a:r>
              <a:rPr lang="es-AR" sz="2000" dirty="0">
                <a:solidFill>
                  <a:srgbClr val="002060"/>
                </a:solidFill>
              </a:rPr>
              <a:t>Podrá visualizarse en la página "web" de AFIP </a:t>
            </a:r>
            <a:r>
              <a:rPr lang="es-AR" sz="2000" dirty="0" smtClean="0">
                <a:solidFill>
                  <a:srgbClr val="002060"/>
                </a:solidFill>
              </a:rPr>
              <a:t>: “</a:t>
            </a:r>
            <a:r>
              <a:rPr lang="es-AR" sz="2000" b="1" dirty="0" smtClean="0">
                <a:solidFill>
                  <a:srgbClr val="002060"/>
                </a:solidFill>
              </a:rPr>
              <a:t>Consulta Bajas de Oficio”.</a:t>
            </a:r>
          </a:p>
          <a:p>
            <a:pPr marL="285750" indent="-285750">
              <a:spcBef>
                <a:spcPct val="20000"/>
              </a:spcBef>
              <a:spcAft>
                <a:spcPts val="600"/>
              </a:spcAft>
              <a:buClr>
                <a:schemeClr val="accent1">
                  <a:lumMod val="75000"/>
                </a:schemeClr>
              </a:buClr>
              <a:buSzPct val="145000"/>
              <a:buFont typeface="Wingdings" panose="05000000000000000000" pitchFamily="2" charset="2"/>
              <a:buChar char="ü"/>
            </a:pPr>
            <a:endParaRPr lang="es-AR" sz="500" b="1" i="1" dirty="0">
              <a:solidFill>
                <a:srgbClr val="002060"/>
              </a:solidFill>
            </a:endParaRPr>
          </a:p>
          <a:p>
            <a:pPr marL="285750" indent="-285750">
              <a:spcBef>
                <a:spcPct val="20000"/>
              </a:spcBef>
              <a:spcAft>
                <a:spcPts val="600"/>
              </a:spcAft>
              <a:buClr>
                <a:schemeClr val="accent1">
                  <a:lumMod val="75000"/>
                </a:schemeClr>
              </a:buClr>
              <a:buSzPct val="145000"/>
              <a:buFont typeface="Wingdings" panose="05000000000000000000" pitchFamily="2" charset="2"/>
              <a:buChar char="ü"/>
            </a:pPr>
            <a:r>
              <a:rPr lang="es-AR" i="1" dirty="0" smtClean="0">
                <a:solidFill>
                  <a:srgbClr val="002060"/>
                </a:solidFill>
              </a:rPr>
              <a:t>https</a:t>
            </a:r>
            <a:r>
              <a:rPr lang="es-AR" i="1" dirty="0">
                <a:solidFill>
                  <a:srgbClr val="002060"/>
                </a:solidFill>
              </a:rPr>
              <a:t>://seti.afip.gob.ar/padron-puc-baja-oficio-internet/ConsultaBajaDeOficioAction.do</a:t>
            </a:r>
          </a:p>
          <a:p>
            <a:endParaRPr lang="es-ES" dirty="0"/>
          </a:p>
        </p:txBody>
      </p:sp>
    </p:spTree>
    <p:extLst>
      <p:ext uri="{BB962C8B-B14F-4D97-AF65-F5344CB8AC3E}">
        <p14:creationId xmlns:p14="http://schemas.microsoft.com/office/powerpoint/2010/main" val="2903816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2780" y="307428"/>
            <a:ext cx="10018713" cy="575440"/>
          </a:xfrm>
        </p:spPr>
        <p:txBody>
          <a:bodyPr>
            <a:normAutofit fontScale="90000"/>
          </a:bodyPr>
          <a:lstStyle/>
          <a:p>
            <a:r>
              <a:rPr lang="es-ES" sz="3200" b="1" dirty="0">
                <a:solidFill>
                  <a:srgbClr val="002060"/>
                </a:solidFill>
                <a:latin typeface="Century Gothic" panose="020B0502020202020204" pitchFamily="34" charset="0"/>
              </a:rPr>
              <a:t>BAJA POR FALLECIMIENTO</a:t>
            </a:r>
          </a:p>
        </p:txBody>
      </p:sp>
      <p:sp>
        <p:nvSpPr>
          <p:cNvPr id="3" name="2 Marcador de contenido"/>
          <p:cNvSpPr>
            <a:spLocks noGrp="1"/>
          </p:cNvSpPr>
          <p:nvPr>
            <p:ph idx="1"/>
          </p:nvPr>
        </p:nvSpPr>
        <p:spPr>
          <a:xfrm>
            <a:off x="1119350" y="1150884"/>
            <a:ext cx="10909738" cy="3815256"/>
          </a:xfrm>
        </p:spPr>
        <p:txBody>
          <a:bodyPr>
            <a:normAutofit/>
          </a:bodyPr>
          <a:lstStyle/>
          <a:p>
            <a:pPr>
              <a:buFont typeface="Wingdings" panose="05000000000000000000" pitchFamily="2" charset="2"/>
              <a:buChar char="ü"/>
            </a:pPr>
            <a:r>
              <a:rPr lang="es-AR" sz="1800" dirty="0">
                <a:solidFill>
                  <a:srgbClr val="002060"/>
                </a:solidFill>
              </a:rPr>
              <a:t>Se realizará a través del portal “web”, opción “Datos del </a:t>
            </a:r>
            <a:r>
              <a:rPr lang="es-AR" sz="1800" dirty="0" err="1">
                <a:solidFill>
                  <a:srgbClr val="002060"/>
                </a:solidFill>
              </a:rPr>
              <a:t>Monotributo</a:t>
            </a:r>
            <a:r>
              <a:rPr lang="es-AR" sz="1800" dirty="0">
                <a:solidFill>
                  <a:srgbClr val="002060"/>
                </a:solidFill>
              </a:rPr>
              <a:t>/Darse de baja del </a:t>
            </a:r>
            <a:r>
              <a:rPr lang="es-AR" sz="1800" dirty="0" err="1">
                <a:solidFill>
                  <a:srgbClr val="002060"/>
                </a:solidFill>
              </a:rPr>
              <a:t>Monotributo</a:t>
            </a:r>
            <a:r>
              <a:rPr lang="es-AR" sz="1800" dirty="0">
                <a:solidFill>
                  <a:srgbClr val="002060"/>
                </a:solidFill>
              </a:rPr>
              <a:t>”, o a través del servicio “Sistema Registral</a:t>
            </a:r>
            <a:r>
              <a:rPr lang="es-AR" sz="1800" dirty="0" smtClean="0">
                <a:solidFill>
                  <a:srgbClr val="002060"/>
                </a:solidFill>
              </a:rPr>
              <a:t>”.</a:t>
            </a:r>
          </a:p>
          <a:p>
            <a:pPr marL="0" indent="0">
              <a:buNone/>
            </a:pPr>
            <a:endParaRPr lang="es-AR" sz="500" dirty="0">
              <a:solidFill>
                <a:srgbClr val="002060"/>
              </a:solidFill>
            </a:endParaRPr>
          </a:p>
          <a:p>
            <a:pPr>
              <a:buFont typeface="Wingdings" panose="05000000000000000000" pitchFamily="2" charset="2"/>
              <a:buChar char="ü"/>
            </a:pPr>
            <a:r>
              <a:rPr lang="es-ES" sz="1800" dirty="0">
                <a:solidFill>
                  <a:srgbClr val="002060"/>
                </a:solidFill>
              </a:rPr>
              <a:t>Se darán de baja automáticamente las cotizaciones indicadas en el artículo 39 del “Anexo</a:t>
            </a:r>
            <a:r>
              <a:rPr lang="es-ES" sz="1800" dirty="0" smtClean="0">
                <a:solidFill>
                  <a:srgbClr val="002060"/>
                </a:solidFill>
              </a:rPr>
              <a:t>”:</a:t>
            </a:r>
          </a:p>
          <a:p>
            <a:pPr>
              <a:buFont typeface="Wingdings" panose="05000000000000000000" pitchFamily="2" charset="2"/>
              <a:buChar char="ü"/>
            </a:pPr>
            <a:endParaRPr lang="es-ES" sz="500" dirty="0">
              <a:solidFill>
                <a:srgbClr val="002060"/>
              </a:solidFill>
            </a:endParaRPr>
          </a:p>
          <a:p>
            <a:pPr lvl="2">
              <a:buFont typeface="Wingdings" panose="05000000000000000000" pitchFamily="2" charset="2"/>
              <a:buChar char="Ø"/>
            </a:pPr>
            <a:r>
              <a:rPr lang="es-ES" sz="1800" dirty="0" smtClean="0">
                <a:solidFill>
                  <a:srgbClr val="002060"/>
                </a:solidFill>
              </a:rPr>
              <a:t>Aporte con destino al SIPA.</a:t>
            </a:r>
          </a:p>
          <a:p>
            <a:pPr marL="914400" lvl="2" indent="0">
              <a:buNone/>
            </a:pPr>
            <a:endParaRPr lang="es-ES" sz="500" dirty="0" smtClean="0">
              <a:solidFill>
                <a:srgbClr val="002060"/>
              </a:solidFill>
            </a:endParaRPr>
          </a:p>
          <a:p>
            <a:pPr lvl="2">
              <a:buFont typeface="Wingdings" panose="05000000000000000000" pitchFamily="2" charset="2"/>
              <a:buChar char="Ø"/>
            </a:pPr>
            <a:r>
              <a:rPr lang="es-ES" sz="1800" dirty="0" smtClean="0">
                <a:solidFill>
                  <a:srgbClr val="002060"/>
                </a:solidFill>
              </a:rPr>
              <a:t>Aporte con destino al Sistema Nacional del Seguro de Salud.</a:t>
            </a:r>
          </a:p>
          <a:p>
            <a:pPr marL="914400" lvl="2" indent="0">
              <a:buNone/>
            </a:pPr>
            <a:endParaRPr lang="es-ES" sz="500" dirty="0" smtClean="0">
              <a:solidFill>
                <a:srgbClr val="002060"/>
              </a:solidFill>
            </a:endParaRPr>
          </a:p>
          <a:p>
            <a:pPr lvl="2">
              <a:buFont typeface="Wingdings" panose="05000000000000000000" pitchFamily="2" charset="2"/>
              <a:buChar char="Ø"/>
            </a:pPr>
            <a:r>
              <a:rPr lang="es-ES" sz="1800" dirty="0" smtClean="0">
                <a:solidFill>
                  <a:srgbClr val="002060"/>
                </a:solidFill>
              </a:rPr>
              <a:t>Aporte adicional  al Régimen Nacional de Obras Sociales por la incorporación de cada integrante de su grupo familiar primario.</a:t>
            </a:r>
          </a:p>
          <a:p>
            <a:pPr marL="914400" lvl="2" indent="0">
              <a:buNone/>
            </a:pPr>
            <a:endParaRPr lang="es-ES" sz="1800" dirty="0" smtClean="0">
              <a:solidFill>
                <a:srgbClr val="002060"/>
              </a:solidFill>
            </a:endParaRPr>
          </a:p>
          <a:p>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7</a:t>
            </a:fld>
            <a:endParaRPr lang="en-US" dirty="0"/>
          </a:p>
        </p:txBody>
      </p:sp>
      <p:sp>
        <p:nvSpPr>
          <p:cNvPr id="6" name="5 CuadroTexto"/>
          <p:cNvSpPr txBox="1"/>
          <p:nvPr/>
        </p:nvSpPr>
        <p:spPr>
          <a:xfrm>
            <a:off x="1261241" y="4698125"/>
            <a:ext cx="10625957" cy="1738938"/>
          </a:xfrm>
          <a:prstGeom prst="rect">
            <a:avLst/>
          </a:prstGeom>
          <a:noFill/>
          <a:ln w="28575">
            <a:solidFill>
              <a:srgbClr val="002060"/>
            </a:solidFill>
          </a:ln>
        </p:spPr>
        <p:txBody>
          <a:bodyPr wrap="square" rtlCol="0">
            <a:spAutoFit/>
          </a:bodyPr>
          <a:lstStyle/>
          <a:p>
            <a:pPr marL="0" lvl="2" algn="ctr"/>
            <a:endParaRPr lang="es-AR" sz="1700" dirty="0" smtClean="0">
              <a:solidFill>
                <a:srgbClr val="002060"/>
              </a:solidFill>
            </a:endParaRPr>
          </a:p>
          <a:p>
            <a:pPr marL="0" lvl="2" algn="ctr"/>
            <a:r>
              <a:rPr lang="es-AR" b="1" u="sng" dirty="0" smtClean="0">
                <a:solidFill>
                  <a:srgbClr val="002060"/>
                </a:solidFill>
              </a:rPr>
              <a:t>RECORDEMOS</a:t>
            </a:r>
            <a:r>
              <a:rPr lang="es-AR" b="1" u="sng" dirty="0">
                <a:solidFill>
                  <a:srgbClr val="002060"/>
                </a:solidFill>
              </a:rPr>
              <a:t>:</a:t>
            </a:r>
            <a:r>
              <a:rPr lang="es-AR" dirty="0">
                <a:solidFill>
                  <a:srgbClr val="002060"/>
                </a:solidFill>
              </a:rPr>
              <a:t> </a:t>
            </a:r>
            <a:r>
              <a:rPr lang="es-AR" dirty="0" smtClean="0">
                <a:solidFill>
                  <a:srgbClr val="002060"/>
                </a:solidFill>
              </a:rPr>
              <a:t>Las SI continuadoras </a:t>
            </a:r>
            <a:r>
              <a:rPr lang="es-AR" dirty="0">
                <a:solidFill>
                  <a:srgbClr val="002060"/>
                </a:solidFill>
              </a:rPr>
              <a:t>de causantes </a:t>
            </a:r>
            <a:r>
              <a:rPr lang="es-AR" dirty="0" err="1" smtClean="0">
                <a:solidFill>
                  <a:srgbClr val="002060"/>
                </a:solidFill>
              </a:rPr>
              <a:t>monotributistas</a:t>
            </a:r>
            <a:r>
              <a:rPr lang="es-AR" dirty="0" smtClean="0">
                <a:solidFill>
                  <a:srgbClr val="002060"/>
                </a:solidFill>
              </a:rPr>
              <a:t> son contribuyentes del régimen</a:t>
            </a:r>
            <a:r>
              <a:rPr lang="es-AR" dirty="0">
                <a:solidFill>
                  <a:srgbClr val="002060"/>
                </a:solidFill>
              </a:rPr>
              <a:t> hasta la finalización del mes en que se dicte la declaratoria de herederos, se declare la validez del testamento que verifique la misma finalidad o se cumpla un año desde el fallecimiento del causante, lo que suceda primero.</a:t>
            </a:r>
            <a:endParaRPr lang="es-ES" dirty="0">
              <a:solidFill>
                <a:srgbClr val="002060"/>
              </a:solidFill>
            </a:endParaRPr>
          </a:p>
          <a:p>
            <a:endParaRPr lang="es-ES" dirty="0"/>
          </a:p>
        </p:txBody>
      </p:sp>
    </p:spTree>
    <p:extLst>
      <p:ext uri="{BB962C8B-B14F-4D97-AF65-F5344CB8AC3E}">
        <p14:creationId xmlns:p14="http://schemas.microsoft.com/office/powerpoint/2010/main" val="2202215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1" y="386256"/>
            <a:ext cx="10018713" cy="701565"/>
          </a:xfrm>
        </p:spPr>
        <p:txBody>
          <a:bodyPr>
            <a:normAutofit/>
          </a:bodyPr>
          <a:lstStyle/>
          <a:p>
            <a:r>
              <a:rPr lang="es-ES" sz="3200" b="1" dirty="0">
                <a:solidFill>
                  <a:srgbClr val="002060"/>
                </a:solidFill>
                <a:latin typeface="Century Gothic" panose="020B0502020202020204" pitchFamily="34" charset="0"/>
              </a:rPr>
              <a:t>RENUNCIA</a:t>
            </a:r>
          </a:p>
        </p:txBody>
      </p:sp>
      <p:sp>
        <p:nvSpPr>
          <p:cNvPr id="3" name="2 Marcador de contenido"/>
          <p:cNvSpPr>
            <a:spLocks noGrp="1"/>
          </p:cNvSpPr>
          <p:nvPr>
            <p:ph idx="1"/>
          </p:nvPr>
        </p:nvSpPr>
        <p:spPr>
          <a:xfrm>
            <a:off x="1484310" y="1213954"/>
            <a:ext cx="10513249" cy="5139549"/>
          </a:xfrm>
        </p:spPr>
        <p:txBody>
          <a:bodyPr/>
          <a:lstStyle/>
          <a:p>
            <a:pPr>
              <a:buFont typeface="Wingdings" panose="05000000000000000000" pitchFamily="2" charset="2"/>
              <a:buChar char="ü"/>
            </a:pPr>
            <a:r>
              <a:rPr lang="es-ES" dirty="0" smtClean="0">
                <a:solidFill>
                  <a:srgbClr val="002060"/>
                </a:solidFill>
              </a:rPr>
              <a:t>Se podrá renunciar al régimen en cualquier momento.</a:t>
            </a:r>
          </a:p>
          <a:p>
            <a:pPr marL="0" indent="0">
              <a:buNone/>
            </a:pPr>
            <a:endParaRPr lang="es-ES" sz="500" dirty="0" smtClean="0">
              <a:solidFill>
                <a:srgbClr val="002060"/>
              </a:solidFill>
            </a:endParaRPr>
          </a:p>
          <a:p>
            <a:pPr>
              <a:buFont typeface="Wingdings" panose="05000000000000000000" pitchFamily="2" charset="2"/>
              <a:buChar char="ü"/>
            </a:pPr>
            <a:r>
              <a:rPr lang="es-AR" dirty="0">
                <a:solidFill>
                  <a:srgbClr val="002060"/>
                </a:solidFill>
              </a:rPr>
              <a:t>P</a:t>
            </a:r>
            <a:r>
              <a:rPr lang="es-AR" dirty="0" smtClean="0">
                <a:solidFill>
                  <a:srgbClr val="002060"/>
                </a:solidFill>
              </a:rPr>
              <a:t>roducirá </a:t>
            </a:r>
            <a:r>
              <a:rPr lang="es-AR" dirty="0">
                <a:solidFill>
                  <a:srgbClr val="002060"/>
                </a:solidFill>
              </a:rPr>
              <a:t>efectos a partir del primer día del mes siguiente de </a:t>
            </a:r>
            <a:r>
              <a:rPr lang="es-AR" dirty="0" smtClean="0">
                <a:solidFill>
                  <a:srgbClr val="002060"/>
                </a:solidFill>
              </a:rPr>
              <a:t>realizada.</a:t>
            </a: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No admite reingresar al régimen </a:t>
            </a:r>
            <a:r>
              <a:rPr lang="es-AR" dirty="0">
                <a:solidFill>
                  <a:srgbClr val="002060"/>
                </a:solidFill>
              </a:rPr>
              <a:t>hasta después de </a:t>
            </a:r>
            <a:r>
              <a:rPr lang="es-AR" b="1" u="sng" dirty="0">
                <a:solidFill>
                  <a:srgbClr val="002060"/>
                </a:solidFill>
              </a:rPr>
              <a:t>transcurrido 3 años calendario posteriores </a:t>
            </a:r>
            <a:r>
              <a:rPr lang="es-AR" dirty="0">
                <a:solidFill>
                  <a:srgbClr val="002060"/>
                </a:solidFill>
              </a:rPr>
              <a:t>al de efectuada la renuncia</a:t>
            </a:r>
            <a:r>
              <a:rPr lang="es-AR" dirty="0" smtClean="0">
                <a:solidFill>
                  <a:srgbClr val="002060"/>
                </a:solidFill>
              </a:rPr>
              <a:t>.</a:t>
            </a:r>
          </a:p>
          <a:p>
            <a:pPr marL="0" indent="0">
              <a:buNone/>
            </a:pPr>
            <a:endParaRPr lang="es-AR" sz="500" dirty="0" smtClean="0">
              <a:solidFill>
                <a:srgbClr val="002060"/>
              </a:solidFill>
            </a:endParaRPr>
          </a:p>
          <a:p>
            <a:pPr>
              <a:buFont typeface="Wingdings" panose="05000000000000000000" pitchFamily="2" charset="2"/>
              <a:buChar char="ü"/>
            </a:pPr>
            <a:r>
              <a:rPr lang="es-AR" dirty="0" smtClean="0">
                <a:solidFill>
                  <a:srgbClr val="002060"/>
                </a:solidFill>
              </a:rPr>
              <a:t>Efectos:</a:t>
            </a:r>
          </a:p>
          <a:p>
            <a:pPr marL="0" indent="0">
              <a:buNone/>
            </a:pPr>
            <a:endParaRPr lang="es-AR" sz="500" dirty="0" smtClean="0">
              <a:solidFill>
                <a:srgbClr val="002060"/>
              </a:solidFill>
            </a:endParaRPr>
          </a:p>
          <a:p>
            <a:pPr lvl="1">
              <a:buFont typeface="Wingdings" panose="05000000000000000000" pitchFamily="2" charset="2"/>
              <a:buChar char="Ø"/>
            </a:pPr>
            <a:r>
              <a:rPr lang="es-AR" dirty="0">
                <a:solidFill>
                  <a:srgbClr val="002060"/>
                </a:solidFill>
              </a:rPr>
              <a:t>	</a:t>
            </a:r>
            <a:r>
              <a:rPr lang="es-AR" dirty="0" smtClean="0">
                <a:solidFill>
                  <a:srgbClr val="002060"/>
                </a:solidFill>
              </a:rPr>
              <a:t>El contribuyente quedará comprendido en el régimen general </a:t>
            </a:r>
            <a:r>
              <a:rPr lang="es-AR" dirty="0">
                <a:solidFill>
                  <a:srgbClr val="002060"/>
                </a:solidFill>
              </a:rPr>
              <a:t>, a partir del primer día del mes siguiente a aquel en que se efectúe la citada presentación</a:t>
            </a:r>
            <a:r>
              <a:rPr lang="es-AR" dirty="0" smtClean="0">
                <a:solidFill>
                  <a:srgbClr val="002060"/>
                </a:solidFill>
              </a:rPr>
              <a:t>.</a:t>
            </a:r>
            <a:endParaRPr lang="es-ES" dirty="0">
              <a:solidFill>
                <a:srgbClr val="002060"/>
              </a:solidFill>
            </a:endParaRPr>
          </a:p>
          <a:p>
            <a:pPr marL="457200" lvl="1" indent="0">
              <a:buNone/>
            </a:pPr>
            <a:endParaRPr lang="es-ES" dirty="0"/>
          </a:p>
          <a:p>
            <a:pPr marL="457200" lvl="1" indent="0">
              <a:buNone/>
            </a:pPr>
            <a:r>
              <a:rPr lang="es-AR" dirty="0" smtClean="0"/>
              <a:t>	</a:t>
            </a:r>
            <a:endParaRPr lang="es-ES" dirty="0"/>
          </a:p>
          <a:p>
            <a:pPr>
              <a:buFont typeface="Wingdings" panose="05000000000000000000" pitchFamily="2" charset="2"/>
              <a:buChar char="ü"/>
            </a:pPr>
            <a:endParaRPr lang="es-E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8</a:t>
            </a:fld>
            <a:endParaRPr lang="en-US" dirty="0"/>
          </a:p>
        </p:txBody>
      </p:sp>
      <p:sp>
        <p:nvSpPr>
          <p:cNvPr id="5" name="4 CuadroTexto"/>
          <p:cNvSpPr txBox="1"/>
          <p:nvPr/>
        </p:nvSpPr>
        <p:spPr>
          <a:xfrm>
            <a:off x="1340069" y="4840014"/>
            <a:ext cx="10342179" cy="1200329"/>
          </a:xfrm>
          <a:prstGeom prst="rect">
            <a:avLst/>
          </a:prstGeom>
          <a:noFill/>
          <a:ln w="50800">
            <a:solidFill>
              <a:srgbClr val="002060"/>
            </a:solidFill>
          </a:ln>
        </p:spPr>
        <p:txBody>
          <a:bodyPr wrap="square" rtlCol="0">
            <a:spAutoFit/>
          </a:bodyPr>
          <a:lstStyle/>
          <a:p>
            <a:pPr algn="ctr"/>
            <a:r>
              <a:rPr lang="es-AR" b="1" u="sng" dirty="0" smtClean="0">
                <a:solidFill>
                  <a:srgbClr val="002060"/>
                </a:solidFill>
              </a:rPr>
              <a:t>IMPORTANTE: </a:t>
            </a:r>
            <a:r>
              <a:rPr lang="es-AR" dirty="0" smtClean="0">
                <a:solidFill>
                  <a:srgbClr val="002060"/>
                </a:solidFill>
              </a:rPr>
              <a:t>Cuando </a:t>
            </a:r>
            <a:r>
              <a:rPr lang="es-AR" dirty="0">
                <a:solidFill>
                  <a:srgbClr val="002060"/>
                </a:solidFill>
              </a:rPr>
              <a:t>con posterioridad a la renuncia el sujeto hubiere cesado en la actividad, el plazo de 3 años para adherir nuevamente al régimen no será de aplicación en los casos en que la nueva adhesión se realice por una actividad distinta de aquella o aquellas que desarrollaba en oportunidad de la mencionada renuncia</a:t>
            </a:r>
            <a:r>
              <a:rPr lang="es-AR" dirty="0"/>
              <a:t>.</a:t>
            </a:r>
            <a:endParaRPr lang="es-ES" dirty="0"/>
          </a:p>
        </p:txBody>
      </p:sp>
    </p:spTree>
    <p:extLst>
      <p:ext uri="{BB962C8B-B14F-4D97-AF65-F5344CB8AC3E}">
        <p14:creationId xmlns:p14="http://schemas.microsoft.com/office/powerpoint/2010/main" val="35975555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1A9F9826-882C-40B9-8F38-5A3B8CFD19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6087</TotalTime>
  <Words>1575</Words>
  <Application>Microsoft Office PowerPoint</Application>
  <PresentationFormat>Personalizado</PresentationFormat>
  <Paragraphs>216</Paragraphs>
  <Slides>27</Slides>
  <Notes>0</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Parallax</vt:lpstr>
      <vt:lpstr>LA BAJA DE CONTRIBUYENTES EN EL MONOTRIBUTO</vt:lpstr>
      <vt:lpstr>TEMARIO</vt:lpstr>
      <vt:lpstr>BAJA POR CESE DE ACTIVIDADES</vt:lpstr>
      <vt:lpstr>BAJA RETROACTIVA</vt:lpstr>
      <vt:lpstr>BAJA RETROACTIVA</vt:lpstr>
      <vt:lpstr>BAJA AUTOMÁTICA</vt:lpstr>
      <vt:lpstr>BAJA AUTOMÁTICA</vt:lpstr>
      <vt:lpstr>BAJA POR FALLECIMIENTO</vt:lpstr>
      <vt:lpstr>RENUNCIA</vt:lpstr>
      <vt:lpstr>EXCLUSIÓN</vt:lpstr>
      <vt:lpstr>EXCLUSIÓN - CAUSALES</vt:lpstr>
      <vt:lpstr>EXCLUSIÓN - CAUSALES</vt:lpstr>
      <vt:lpstr>EXCLUSIÓN - Efectos</vt:lpstr>
      <vt:lpstr>EXCLUSIÓN POR FISCALIZACIÓN PRESENCIAL</vt:lpstr>
      <vt:lpstr>VALORES VIGENTES desde 01/01/2020</vt:lpstr>
      <vt:lpstr>EXCLUSIÓN POR FISCALIZACIÓN PRESENCIAL</vt:lpstr>
      <vt:lpstr>EXCLUSIÓN POR CONTROLES SISTÉMICOS</vt:lpstr>
      <vt:lpstr>EXCLUSIÓN - RECURSO ADMINISTRATIVO</vt:lpstr>
      <vt:lpstr>EXCLUSIÓN – PFP PERMANENTE</vt:lpstr>
      <vt:lpstr>EXCLUSIÓN – PFP PERMANENTE</vt:lpstr>
      <vt:lpstr>SUSPENSIONES DE EXCLUSIONES Y BAJA</vt:lpstr>
      <vt:lpstr>Presentación de PowerPoint</vt:lpstr>
      <vt:lpstr>Presentación de PowerPoint</vt:lpstr>
      <vt:lpstr>PROCEDIMIENTO – SISTEMA REGISTRAL</vt:lpstr>
      <vt:lpstr>PROCEDIMIENTO MONOTRIBUTO</vt:lpstr>
      <vt:lpstr>MICROSITIO MONOTRIBUTO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Leandro D. Pais</dc:creator>
  <cp:lastModifiedBy>Cecilia</cp:lastModifiedBy>
  <cp:revision>320</cp:revision>
  <dcterms:created xsi:type="dcterms:W3CDTF">2020-03-03T17:39:29Z</dcterms:created>
  <dcterms:modified xsi:type="dcterms:W3CDTF">2020-12-06T18:00:53Z</dcterms:modified>
</cp:coreProperties>
</file>