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autoCompressPictures="0">
  <p:sldMasterIdLst>
    <p:sldMasterId id="2147483734" r:id="rId4"/>
  </p:sldMasterIdLst>
  <p:notesMasterIdLst>
    <p:notesMasterId r:id="rId27"/>
  </p:notesMasterIdLst>
  <p:handoutMasterIdLst>
    <p:handoutMasterId r:id="rId28"/>
  </p:handoutMasterIdLst>
  <p:sldIdLst>
    <p:sldId id="256" r:id="rId5"/>
    <p:sldId id="267" r:id="rId6"/>
    <p:sldId id="292" r:id="rId7"/>
    <p:sldId id="294" r:id="rId8"/>
    <p:sldId id="291" r:id="rId9"/>
    <p:sldId id="299" r:id="rId10"/>
    <p:sldId id="300" r:id="rId11"/>
    <p:sldId id="301" r:id="rId12"/>
    <p:sldId id="272" r:id="rId13"/>
    <p:sldId id="295" r:id="rId14"/>
    <p:sldId id="289" r:id="rId15"/>
    <p:sldId id="281" r:id="rId16"/>
    <p:sldId id="288" r:id="rId17"/>
    <p:sldId id="287" r:id="rId18"/>
    <p:sldId id="293" r:id="rId19"/>
    <p:sldId id="285" r:id="rId20"/>
    <p:sldId id="286" r:id="rId21"/>
    <p:sldId id="277" r:id="rId22"/>
    <p:sldId id="282" r:id="rId23"/>
    <p:sldId id="283" r:id="rId24"/>
    <p:sldId id="284" r:id="rId25"/>
    <p:sldId id="279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48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378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52E1408-CF43-401A-8ECF-D4C841D7DFEF}" type="datetime1">
              <a:rPr lang="es-ES" smtClean="0"/>
              <a:t>06/12/2020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F2C8D43-8168-48C8-91A7-63EACBACA74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10998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17791AE-9332-4D69-A47B-3B457B8FC289}" type="datetime1">
              <a:rPr lang="es-ES" noProof="0" smtClean="0"/>
              <a:t>06/12/2020</a:t>
            </a:fld>
            <a:endParaRPr lang="es-ES" noProof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603C52C-5E29-41AF-BAA3-8217E886DA08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9619617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es-ES" smtClean="0"/>
              <a:t>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8736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891953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264" y="345708"/>
            <a:ext cx="3351650" cy="13276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1585543"/>
            <a:ext cx="8912223" cy="2410724"/>
          </a:xfrm>
        </p:spPr>
        <p:txBody>
          <a:bodyPr anchor="b">
            <a:no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3987264" y="488115"/>
            <a:ext cx="2503846" cy="1097428"/>
          </a:xfrm>
          <a:prstGeom prst="rect">
            <a:avLst/>
          </a:prstGeom>
        </p:spPr>
      </p:pic>
      <p:sp>
        <p:nvSpPr>
          <p:cNvPr id="38" name="Date Placeholder 3"/>
          <p:cNvSpPr>
            <a:spLocks noGrp="1"/>
          </p:cNvSpPr>
          <p:nvPr>
            <p:ph type="dt" sz="half" idx="10"/>
          </p:nvPr>
        </p:nvSpPr>
        <p:spPr>
          <a:xfrm>
            <a:off x="10510999" y="6630355"/>
            <a:ext cx="872657" cy="143315"/>
          </a:xfrm>
        </p:spPr>
        <p:txBody>
          <a:bodyPr/>
          <a:lstStyle/>
          <a:p>
            <a:pPr rtl="0"/>
            <a:fld id="{2FD1EEE3-1F79-4A47-BAC8-A46EFC564DCB}" type="datetime1">
              <a:rPr lang="es-ES" noProof="0" smtClean="0"/>
              <a:t>06/12/2020</a:t>
            </a:fld>
            <a:endParaRPr lang="es-ES" noProof="0"/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219" y="6630355"/>
            <a:ext cx="420805" cy="143315"/>
          </a:xfrm>
        </p:spPr>
        <p:txBody>
          <a:bodyPr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  <p:sp>
        <p:nvSpPr>
          <p:cNvPr id="40" name="Subtitle 2"/>
          <p:cNvSpPr txBox="1">
            <a:spLocks/>
          </p:cNvSpPr>
          <p:nvPr/>
        </p:nvSpPr>
        <p:spPr>
          <a:xfrm>
            <a:off x="0" y="5325323"/>
            <a:ext cx="12192000" cy="1563621"/>
          </a:xfrm>
          <a:prstGeom prst="rect">
            <a:avLst/>
          </a:prstGeom>
          <a:solidFill>
            <a:schemeClr val="bg1">
              <a:alpha val="86000"/>
            </a:schemeClr>
          </a:solidFill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dirty="0"/>
              <a:t>Auspician</a:t>
            </a:r>
          </a:p>
          <a:p>
            <a:pPr algn="l"/>
            <a:endParaRPr lang="es-ES" sz="1100" dirty="0"/>
          </a:p>
          <a:p>
            <a:pPr algn="l"/>
            <a:r>
              <a:rPr lang="es-ES" dirty="0"/>
              <a:t>Auspicio</a:t>
            </a:r>
            <a:r>
              <a:rPr lang="es-ES" baseline="0" dirty="0"/>
              <a:t> profesional</a:t>
            </a:r>
            <a:endParaRPr lang="en-US" dirty="0"/>
          </a:p>
        </p:txBody>
      </p:sp>
      <p:pic>
        <p:nvPicPr>
          <p:cNvPr id="41" name="Imagen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791" y="5455461"/>
            <a:ext cx="1464811" cy="723789"/>
          </a:xfrm>
          <a:prstGeom prst="rect">
            <a:avLst/>
          </a:prstGeom>
        </p:spPr>
      </p:pic>
      <p:pic>
        <p:nvPicPr>
          <p:cNvPr id="42" name="Imagen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909" y="5395401"/>
            <a:ext cx="1332761" cy="799657"/>
          </a:xfrm>
          <a:prstGeom prst="rect">
            <a:avLst/>
          </a:prstGeom>
        </p:spPr>
      </p:pic>
      <p:pic>
        <p:nvPicPr>
          <p:cNvPr id="43" name="Imagen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525" y="5292991"/>
            <a:ext cx="1026233" cy="1026233"/>
          </a:xfrm>
          <a:prstGeom prst="rect">
            <a:avLst/>
          </a:prstGeom>
        </p:spPr>
      </p:pic>
      <p:pic>
        <p:nvPicPr>
          <p:cNvPr id="44" name="Imagen 4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631" y="6215708"/>
            <a:ext cx="494653" cy="557962"/>
          </a:xfrm>
          <a:prstGeom prst="rect">
            <a:avLst/>
          </a:prstGeom>
        </p:spPr>
      </p:pic>
      <p:pic>
        <p:nvPicPr>
          <p:cNvPr id="48" name="Imagen 4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596" y="5395401"/>
            <a:ext cx="1724985" cy="862492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D0F53C49-5EA1-468F-8F15-043F2C1479B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142602" y="1696278"/>
            <a:ext cx="4748248" cy="2782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087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F3D55F9-69A6-4E99-9768-2243DAEFD77D}" type="datetime1">
              <a:rPr lang="es-ES" noProof="0" smtClean="0"/>
              <a:t>06/12/2020</a:t>
            </a:fld>
            <a:endParaRPr lang="es-E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62894612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F3D55F9-69A6-4E99-9768-2243DAEFD77D}" type="datetime1">
              <a:rPr lang="es-ES" noProof="0" smtClean="0"/>
              <a:t>06/12/2020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319579519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F3D55F9-69A6-4E99-9768-2243DAEFD77D}" type="datetime1">
              <a:rPr lang="es-ES" noProof="0" smtClean="0"/>
              <a:t>06/12/2020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82250257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F3D55F9-69A6-4E99-9768-2243DAEFD77D}" type="datetime1">
              <a:rPr lang="es-ES" noProof="0" smtClean="0"/>
              <a:t>06/12/2020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379529968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F3D55F9-69A6-4E99-9768-2243DAEFD77D}" type="datetime1">
              <a:rPr lang="es-ES" noProof="0" smtClean="0"/>
              <a:t>06/12/2020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305469107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F3D55F9-69A6-4E99-9768-2243DAEFD77D}" type="datetime1">
              <a:rPr lang="es-ES" noProof="0" smtClean="0"/>
              <a:t>06/12/2020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29804155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5D7A27A-2FD2-476E-9BC7-2D6B4E63E7EE}" type="datetime1">
              <a:rPr lang="es-ES" noProof="0" smtClean="0"/>
              <a:t>06/12/2020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89336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8DD8241-FF5C-4973-BFE4-13838710B73D}" type="datetime1">
              <a:rPr lang="es-ES" noProof="0" smtClean="0"/>
              <a:t>06/12/2020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640301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11664245" y="6570134"/>
            <a:ext cx="527756" cy="287867"/>
          </a:xfrm>
          <a:prstGeom prst="rect">
            <a:avLst/>
          </a:prstGeom>
        </p:spPr>
        <p:txBody>
          <a:bodyPr/>
          <a:lstStyle>
            <a:lvl1pPr algn="r">
              <a:defRPr sz="1000" b="1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881075362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864108"/>
            <a:ext cx="10778068" cy="5120640"/>
          </a:xfrm>
          <a:noFill/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23A9CBC-44F6-4FB7-9418-E429D85577F7}" type="datetime1">
              <a:rPr lang="es-ES" noProof="0" smtClean="0"/>
              <a:t>06/12/2020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1073" y="6483731"/>
            <a:ext cx="1530927" cy="365125"/>
          </a:xfrm>
        </p:spPr>
        <p:txBody>
          <a:bodyPr/>
          <a:lstStyle>
            <a:lvl1pPr>
              <a:defRPr sz="1000" b="1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6D22F896-40B5-4ADD-8801-0D06FADFA09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Rectángulo 6"/>
          <p:cNvSpPr/>
          <p:nvPr userDrawn="1"/>
        </p:nvSpPr>
        <p:spPr>
          <a:xfrm>
            <a:off x="1" y="0"/>
            <a:ext cx="4064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8821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55604"/>
            <a:ext cx="10018713" cy="1041400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F3D55F9-69A6-4E99-9768-2243DAEFD77D}" type="datetime1">
              <a:rPr lang="es-ES" noProof="0" smtClean="0"/>
              <a:t>06/12/2020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45289" y="6492875"/>
            <a:ext cx="551167" cy="365125"/>
          </a:xfrm>
        </p:spPr>
        <p:txBody>
          <a:bodyPr/>
          <a:lstStyle/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742514358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D5A20A5-B07F-4B6C-8FED-381BFB2E3E80}" type="datetime1">
              <a:rPr lang="es-ES" noProof="0" smtClean="0"/>
              <a:t>06/12/2020</a:t>
            </a:fld>
            <a:endParaRPr lang="es-ES" noProof="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/>
          <a:lstStyle/>
          <a:p>
            <a:pPr rtl="0"/>
            <a:endParaRPr lang="es-ES" noProof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137379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E989BB2-AC6B-4AF0-A617-8D527CB23C04}" type="datetime1">
              <a:rPr lang="es-ES" noProof="0" smtClean="0"/>
              <a:t>06/12/2020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025902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1F415C5-58FC-45D9-94EE-0CED568F7FF9}" type="datetime1">
              <a:rPr lang="es-ES" noProof="0" smtClean="0"/>
              <a:t>06/12/2020</a:t>
            </a:fld>
            <a:endParaRPr lang="es-E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799688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47E7E12-1364-495B-AE56-FB3577B5DC2F}" type="datetime1">
              <a:rPr lang="es-ES" noProof="0" smtClean="0"/>
              <a:t>06/12/2020</a:t>
            </a:fld>
            <a:endParaRPr lang="es-ES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pPr rtl="0"/>
            <a:endParaRPr lang="es-ES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196033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12F125E-100C-4506-AC7A-C737C67948B3}" type="datetime1">
              <a:rPr lang="es-ES" noProof="0" smtClean="0"/>
              <a:t>06/12/2020</a:t>
            </a:fld>
            <a:endParaRPr lang="es-E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pPr rtl="0"/>
            <a:endParaRPr lang="es-ES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101528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F0CEED6-EFCD-4A47-9BEE-D636E86D49B3}" type="datetime1">
              <a:rPr lang="es-ES" noProof="0" smtClean="0"/>
              <a:t>06/12/2020</a:t>
            </a:fld>
            <a:endParaRPr lang="es-ES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pPr rtl="0"/>
            <a:endParaRPr lang="es-E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22849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B8069E5-D5DA-4340-B0B1-87A9F91A529B}" type="datetime1">
              <a:rPr lang="es-ES" noProof="0" smtClean="0"/>
              <a:t>06/12/2020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982574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062C4BA-24B2-4250-B9A3-8C1A69CAE82C}" type="datetime1">
              <a:rPr lang="es-ES" noProof="0" smtClean="0"/>
              <a:t>06/12/2020</a:t>
            </a:fld>
            <a:endParaRPr lang="es-E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80280" y="6441739"/>
            <a:ext cx="7084177" cy="331932"/>
          </a:xfrm>
          <a:prstGeom prst="rect">
            <a:avLst/>
          </a:prstGeom>
        </p:spPr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106849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05656" y="0"/>
            <a:ext cx="1790877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B64A"/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0414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1862667"/>
            <a:ext cx="10018713" cy="4492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0657" y="6441739"/>
            <a:ext cx="1143000" cy="33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8F3D55F9-69A6-4E99-9768-2243DAEFD77D}" type="datetime1">
              <a:rPr lang="es-ES" noProof="0" smtClean="0"/>
              <a:t>06/12/2020</a:t>
            </a:fld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59857" y="6441739"/>
            <a:ext cx="551167" cy="33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3286" y="42195"/>
            <a:ext cx="1441024" cy="53262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3286" y="562575"/>
            <a:ext cx="1386569" cy="65616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37"/>
          <a:stretch/>
        </p:blipFill>
        <p:spPr>
          <a:xfrm>
            <a:off x="135653" y="624348"/>
            <a:ext cx="1215203" cy="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982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  <p:sldLayoutId id="2147483751" r:id="rId17"/>
    <p:sldLayoutId id="2147483752" r:id="rId18"/>
    <p:sldLayoutId id="2147483753" r:id="rId19"/>
    <p:sldLayoutId id="2147483693" r:id="rId20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E309A740-48C5-4AE5-879B-F567D3D7AC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515" y="4129094"/>
            <a:ext cx="6987645" cy="530532"/>
          </a:xfrm>
        </p:spPr>
        <p:txBody>
          <a:bodyPr/>
          <a:lstStyle/>
          <a:p>
            <a:r>
              <a:rPr lang="es-ES" dirty="0"/>
              <a:t>Juan Carlos Nicolini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DE5CD8D-E704-46A1-BC3E-9A644A9FFD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47910" y="1585542"/>
            <a:ext cx="4667250" cy="3343645"/>
          </a:xfrm>
        </p:spPr>
        <p:txBody>
          <a:bodyPr/>
          <a:lstStyle/>
          <a:p>
            <a:r>
              <a:rPr lang="es-ES" sz="6000" dirty="0"/>
              <a:t>IMPUESTO A LA RIQUEZA</a:t>
            </a:r>
            <a:br>
              <a:rPr lang="es-ES" sz="6000" dirty="0"/>
            </a:br>
            <a:endParaRPr lang="es-ES" sz="6000" dirty="0"/>
          </a:p>
        </p:txBody>
      </p:sp>
    </p:spTree>
    <p:extLst>
      <p:ext uri="{BB962C8B-B14F-4D97-AF65-F5344CB8AC3E}">
        <p14:creationId xmlns:p14="http://schemas.microsoft.com/office/powerpoint/2010/main" val="3754664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" b="1" dirty="0">
                <a:latin typeface="Century Gothic" panose="020B0502020202020204" pitchFamily="34" charset="0"/>
              </a:rPr>
              <a:t>RESPONSABLE SUSTITUTO (ART 2)</a:t>
            </a:r>
            <a:endParaRPr lang="es-AR" b="1" dirty="0">
              <a:latin typeface="Century Gothic" panose="020B0502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3" name="Rectángulo redondeado 2"/>
          <p:cNvSpPr/>
          <p:nvPr/>
        </p:nvSpPr>
        <p:spPr>
          <a:xfrm>
            <a:off x="3894289" y="1778112"/>
            <a:ext cx="2699702" cy="458486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R="0" lvl="0" algn="ctr" defTabSz="457200" rtl="0" eaLnBrk="1" fontAlgn="auto" latinLnBrk="0" hangingPunct="1">
              <a:spcAft>
                <a:spcPts val="600"/>
              </a:spcAft>
              <a:buClrTx/>
              <a:buSzTx/>
              <a:tabLst/>
              <a:defRPr/>
            </a:pPr>
            <a:r>
              <a:rPr kumimoji="0" lang="es-ES" sz="2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RESPONSABLES SUSTITUTOS</a:t>
            </a:r>
          </a:p>
          <a:p>
            <a:pPr marL="169863" marR="0" lvl="0" indent="-169863" algn="l" defTabSz="457200" rtl="0" eaLnBrk="1" fontAlgn="auto" latinLnBrk="0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PH RESIDENTES</a:t>
            </a:r>
          </a:p>
          <a:p>
            <a:pPr marL="169863" marR="0" lvl="0" indent="-169863" algn="l" defTabSz="457200" rtl="0" eaLnBrk="1" fontAlgn="auto" latinLnBrk="0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EXPLOTACIONES UNIPERSONALES</a:t>
            </a:r>
          </a:p>
          <a:p>
            <a:pPr marL="169863" marR="0" lvl="0" indent="-169863" algn="l" defTabSz="457200" rtl="0" eaLnBrk="1" fontAlgn="auto" latinLnBrk="0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SUCESIONES INDIVISAS DEL PAÍS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7076768" y="1778112"/>
            <a:ext cx="2672349" cy="458486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L="169863" marR="0" lvl="0" indent="-169863" algn="l" defTabSz="457200" rtl="0" eaLnBrk="1" fontAlgn="auto" latinLnBrk="0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CONDOMINIO</a:t>
            </a:r>
          </a:p>
          <a:p>
            <a:pPr marL="169863" marR="0" lvl="0" indent="-169863" algn="l" defTabSz="457200" rtl="0" eaLnBrk="1" fontAlgn="auto" latinLnBrk="0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POSESIÓN</a:t>
            </a:r>
          </a:p>
          <a:p>
            <a:pPr marL="169863" marR="0" lvl="0" indent="-169863" algn="l" defTabSz="457200" rtl="0" eaLnBrk="1" fontAlgn="auto" latinLnBrk="0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USO</a:t>
            </a:r>
          </a:p>
          <a:p>
            <a:pPr marL="169863" marR="0" lvl="0" indent="-169863" algn="l" defTabSz="457200" rtl="0" eaLnBrk="1" fontAlgn="auto" latinLnBrk="0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GOCE</a:t>
            </a:r>
          </a:p>
          <a:p>
            <a:pPr marL="169863" marR="0" lvl="0" indent="-169863" algn="l" defTabSz="457200" rtl="0" eaLnBrk="1" fontAlgn="auto" latinLnBrk="0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DISPOSICIÓN</a:t>
            </a:r>
          </a:p>
          <a:p>
            <a:pPr marL="169863" marR="0" lvl="0" indent="-169863" algn="l" defTabSz="457200" rtl="0" eaLnBrk="1" fontAlgn="auto" latinLnBrk="0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TENENCIA</a:t>
            </a:r>
          </a:p>
          <a:p>
            <a:pPr marL="169863" marR="0" lvl="0" indent="-169863" algn="l" defTabSz="457200" rtl="0" eaLnBrk="1" fontAlgn="auto" latinLnBrk="0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CUSTODIA</a:t>
            </a:r>
          </a:p>
          <a:p>
            <a:pPr marL="169863" marR="0" lvl="0" indent="-169863" algn="l" defTabSz="457200" rtl="0" eaLnBrk="1" fontAlgn="auto" latinLnBrk="0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ADMINISTRACIÓN</a:t>
            </a:r>
          </a:p>
          <a:p>
            <a:pPr marL="169863" marR="0" lvl="0" indent="-169863" algn="l" defTabSz="457200" rtl="0" eaLnBrk="1" fontAlgn="auto" latinLnBrk="0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GUARDA</a:t>
            </a:r>
          </a:p>
        </p:txBody>
      </p:sp>
      <p:sp>
        <p:nvSpPr>
          <p:cNvPr id="11" name="Rectángulo redondeado 10"/>
          <p:cNvSpPr/>
          <p:nvPr/>
        </p:nvSpPr>
        <p:spPr>
          <a:xfrm>
            <a:off x="538362" y="1778113"/>
            <a:ext cx="2860679" cy="458486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spcAft>
                <a:spcPts val="600"/>
              </a:spcAft>
            </a:pPr>
            <a:r>
              <a:rPr lang="es-ES" sz="2400" b="1" u="sng" dirty="0">
                <a:solidFill>
                  <a:srgbClr val="000000"/>
                </a:solidFill>
                <a:latin typeface="Arial Narrow" panose="020B0606020202030204" pitchFamily="34" charset="0"/>
              </a:rPr>
              <a:t>CONTRIBUYENTES</a:t>
            </a:r>
          </a:p>
          <a:p>
            <a:pPr marL="169863" indent="-1698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400" b="1" dirty="0">
                <a:solidFill>
                  <a:srgbClr val="000000"/>
                </a:solidFill>
                <a:latin typeface="Arial Narrow" panose="020B0606020202030204" pitchFamily="34" charset="0"/>
              </a:rPr>
              <a:t>PH y SI DEL EXTERIOR</a:t>
            </a:r>
          </a:p>
          <a:p>
            <a:pPr marL="169863" indent="-1698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400" b="1" dirty="0">
                <a:solidFill>
                  <a:srgbClr val="000000"/>
                </a:solidFill>
                <a:latin typeface="Arial Narrow" panose="020B0606020202030204" pitchFamily="34" charset="0"/>
              </a:rPr>
              <a:t>PH NACIONALIDAD ARGENTINA Residentes en jurisdicciones no cooperantes o de baja o nula tributación</a:t>
            </a:r>
          </a:p>
        </p:txBody>
      </p:sp>
      <p:sp>
        <p:nvSpPr>
          <p:cNvPr id="13" name="Rectángulo redondeado 12"/>
          <p:cNvSpPr/>
          <p:nvPr/>
        </p:nvSpPr>
        <p:spPr>
          <a:xfrm>
            <a:off x="10164684" y="1778112"/>
            <a:ext cx="1894579" cy="458486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BIENES SUJETOS AL APORTE</a:t>
            </a:r>
          </a:p>
        </p:txBody>
      </p:sp>
      <p:cxnSp>
        <p:nvCxnSpPr>
          <p:cNvPr id="17" name="Conector recto de flecha 16"/>
          <p:cNvCxnSpPr>
            <a:stCxn id="10" idx="3"/>
            <a:endCxn id="13" idx="1"/>
          </p:cNvCxnSpPr>
          <p:nvPr/>
        </p:nvCxnSpPr>
        <p:spPr>
          <a:xfrm>
            <a:off x="9749117" y="4070545"/>
            <a:ext cx="41556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>
            <a:stCxn id="3" idx="3"/>
            <a:endCxn id="10" idx="1"/>
          </p:cNvCxnSpPr>
          <p:nvPr/>
        </p:nvCxnSpPr>
        <p:spPr>
          <a:xfrm>
            <a:off x="6593991" y="4070545"/>
            <a:ext cx="48277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>
            <a:stCxn id="11" idx="3"/>
            <a:endCxn id="3" idx="1"/>
          </p:cNvCxnSpPr>
          <p:nvPr/>
        </p:nvCxnSpPr>
        <p:spPr>
          <a:xfrm flipV="1">
            <a:off x="3399041" y="4070545"/>
            <a:ext cx="495248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7836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b="1" dirty="0">
                <a:latin typeface="Century Gothic" panose="020B0502020202020204" pitchFamily="34" charset="0"/>
              </a:rPr>
              <a:t>BASE IMPONIBLE (L, 3)</a:t>
            </a:r>
            <a:endParaRPr lang="es-AR" b="1" dirty="0">
              <a:latin typeface="Century Gothic" panose="020B0502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3" name="Rectángulo redondeado 2"/>
          <p:cNvSpPr/>
          <p:nvPr/>
        </p:nvSpPr>
        <p:spPr>
          <a:xfrm>
            <a:off x="722395" y="1575616"/>
            <a:ext cx="5701335" cy="119616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SUJETOS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b="1" dirty="0">
                <a:solidFill>
                  <a:srgbClr val="000000"/>
                </a:solidFill>
                <a:latin typeface="Arial Narrow" panose="020B0606020202030204" pitchFamily="34" charset="0"/>
              </a:rPr>
              <a:t>Personas Humanas y Sucesiones Indivisas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RESIDENTE</a:t>
            </a:r>
            <a:r>
              <a:rPr lang="es-ES" sz="2400" b="1" dirty="0">
                <a:solidFill>
                  <a:srgbClr val="000000"/>
                </a:solidFill>
                <a:latin typeface="Arial Narrow" panose="020B0606020202030204" pitchFamily="34" charset="0"/>
              </a:rPr>
              <a:t>S EN EL PAÍS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6740422" y="1319499"/>
            <a:ext cx="5299577" cy="17234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INCLUYE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2000" b="1" dirty="0">
                <a:solidFill>
                  <a:srgbClr val="000000"/>
                </a:solidFill>
                <a:latin typeface="Arial Narrow" panose="020B0606020202030204" pitchFamily="34" charset="0"/>
              </a:rPr>
              <a:t>NACIONALIDAD ARGENTINA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DOMICILIO O RESIDENCIA</a:t>
            </a:r>
            <a:r>
              <a:rPr kumimoji="0" lang="es-ES" sz="20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 JURISDICCIONES NO COOPERANTES O DE BAJA O NULA TRIBUTACIÓN</a:t>
            </a:r>
            <a:endParaRPr kumimoji="0" lang="es-AR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722395" y="3213031"/>
            <a:ext cx="5701335" cy="35278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INCLUYE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2000" b="1" dirty="0">
                <a:solidFill>
                  <a:srgbClr val="000000"/>
                </a:solidFill>
                <a:latin typeface="Arial Narrow" panose="020B0606020202030204" pitchFamily="34" charset="0"/>
              </a:rPr>
              <a:t>APORTES A TRUST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FIDEICOMISOS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2000" b="1" dirty="0">
                <a:solidFill>
                  <a:srgbClr val="000000"/>
                </a:solidFill>
                <a:latin typeface="Arial Narrow" panose="020B0606020202030204" pitchFamily="34" charset="0"/>
              </a:rPr>
              <a:t>FUNDACIONES DE INTERÉS PRIVADO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DEMÁS</a:t>
            </a:r>
            <a:r>
              <a:rPr kumimoji="0" lang="es-ES" sz="20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 ESTRUCTURAS ANÁLOGAS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2000" b="1" baseline="0" dirty="0">
                <a:solidFill>
                  <a:srgbClr val="000000"/>
                </a:solidFill>
                <a:latin typeface="Arial Narrow" panose="020B0606020202030204" pitchFamily="34" charset="0"/>
              </a:rPr>
              <a:t>PARTICIPACIÓN</a:t>
            </a:r>
            <a:r>
              <a:rPr lang="es-ES" sz="2000" b="1" dirty="0">
                <a:solidFill>
                  <a:srgbClr val="000000"/>
                </a:solidFill>
                <a:latin typeface="Arial Narrow" panose="020B0606020202030204" pitchFamily="34" charset="0"/>
              </a:rPr>
              <a:t> EN SOCIEDADES U OTROS ENTES DE CUALQUIER TIPO SIN PERSONALIDAD Y PARTICIPACIÓN DIRECTA O INDIRECTA EN SOCIEDADES U OTROS ENTES DE CUALQUIER TIPO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EXISTENTES</a:t>
            </a:r>
            <a:r>
              <a:rPr kumimoji="0" lang="es-ES" sz="20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 A LA VIGENCIA DE LA LEY</a:t>
            </a:r>
            <a:endParaRPr kumimoji="0" lang="es-AR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cxnSp>
        <p:nvCxnSpPr>
          <p:cNvPr id="9" name="Conector recto de flecha 8"/>
          <p:cNvCxnSpPr>
            <a:stCxn id="3" idx="2"/>
            <a:endCxn id="7" idx="0"/>
          </p:cNvCxnSpPr>
          <p:nvPr/>
        </p:nvCxnSpPr>
        <p:spPr>
          <a:xfrm>
            <a:off x="3573063" y="2771780"/>
            <a:ext cx="0" cy="4412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>
            <a:stCxn id="3" idx="3"/>
            <a:endCxn id="5" idx="1"/>
          </p:cNvCxnSpPr>
          <p:nvPr/>
        </p:nvCxnSpPr>
        <p:spPr>
          <a:xfrm>
            <a:off x="6423730" y="2173698"/>
            <a:ext cx="316692" cy="75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1969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b="1" dirty="0">
                <a:latin typeface="Century Gothic" panose="020B0502020202020204" pitchFamily="34" charset="0"/>
              </a:rPr>
              <a:t>EXENCIÓN (ART 2)</a:t>
            </a:r>
            <a:endParaRPr lang="es-AR" b="1" dirty="0">
              <a:latin typeface="Century Gothic" panose="020B0502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4804647" y="1559254"/>
            <a:ext cx="2934587" cy="1469701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latin typeface="Arial Narrow" panose="020B0606020202030204" pitchFamily="34" charset="0"/>
              </a:rPr>
              <a:t>VALOR</a:t>
            </a:r>
          </a:p>
          <a:p>
            <a:pPr algn="ctr"/>
            <a:r>
              <a:rPr lang="es-ES" sz="2400" b="1" dirty="0">
                <a:latin typeface="Arial Narrow" panose="020B0606020202030204" pitchFamily="34" charset="0"/>
              </a:rPr>
              <a:t>TOTALIDAD DE LOS BIENES</a:t>
            </a:r>
            <a:endParaRPr lang="es-AR" sz="2400" b="1" dirty="0">
              <a:latin typeface="Arial Narrow" panose="020B0606020202030204" pitchFamily="34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1657740" y="3269436"/>
            <a:ext cx="2934587" cy="81977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200" b="1" dirty="0">
                <a:latin typeface="Arial Narrow" panose="020B0606020202030204" pitchFamily="34" charset="0"/>
              </a:rPr>
              <a:t>NO EXCEDA</a:t>
            </a:r>
          </a:p>
          <a:p>
            <a:pPr algn="ctr"/>
            <a:r>
              <a:rPr lang="es-ES" sz="2200" b="1" dirty="0">
                <a:latin typeface="Arial Narrow" panose="020B0606020202030204" pitchFamily="34" charset="0"/>
              </a:rPr>
              <a:t>$ 200 MILLONES</a:t>
            </a:r>
            <a:endParaRPr lang="es-AR" sz="2200" b="1" dirty="0">
              <a:latin typeface="Arial Narrow" panose="020B0606020202030204" pitchFamily="34" charset="0"/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8132651" y="3269436"/>
            <a:ext cx="3444954" cy="81977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200" b="1" dirty="0">
                <a:latin typeface="Arial Narrow" panose="020B0606020202030204" pitchFamily="34" charset="0"/>
              </a:rPr>
              <a:t>SUPERIOR A </a:t>
            </a:r>
          </a:p>
          <a:p>
            <a:pPr algn="ctr"/>
            <a:r>
              <a:rPr lang="es-ES" sz="2200" b="1" dirty="0">
                <a:latin typeface="Arial Narrow" panose="020B0606020202030204" pitchFamily="34" charset="0"/>
              </a:rPr>
              <a:t>$ 200 MILLONES</a:t>
            </a:r>
            <a:endParaRPr lang="es-AR" sz="2200" b="1" dirty="0">
              <a:latin typeface="Arial Narrow" panose="020B0606020202030204" pitchFamily="34" charset="0"/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8132651" y="4762147"/>
            <a:ext cx="3444954" cy="129292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200" b="1" dirty="0">
                <a:latin typeface="Arial Narrow" panose="020B0606020202030204" pitchFamily="34" charset="0"/>
              </a:rPr>
              <a:t>GRAVABILIDAD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s-ES" sz="2200" b="1" dirty="0">
                <a:latin typeface="Arial Narrow" panose="020B0606020202030204" pitchFamily="34" charset="0"/>
              </a:rPr>
              <a:t>TOTAL DE LOS BIENES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s-ES" sz="2200" b="1" dirty="0">
                <a:latin typeface="Arial Narrow" panose="020B0606020202030204" pitchFamily="34" charset="0"/>
              </a:rPr>
              <a:t>INGRESO (L, 4 y 5)</a:t>
            </a:r>
            <a:endParaRPr lang="es-AR" sz="2200" b="1" dirty="0">
              <a:latin typeface="Arial Narrow" panose="020B0606020202030204" pitchFamily="34" charset="0"/>
            </a:endParaRPr>
          </a:p>
        </p:txBody>
      </p:sp>
      <p:cxnSp>
        <p:nvCxnSpPr>
          <p:cNvPr id="16" name="Conector recto de flecha 15"/>
          <p:cNvCxnSpPr>
            <a:stCxn id="7" idx="2"/>
            <a:endCxn id="19" idx="0"/>
          </p:cNvCxnSpPr>
          <p:nvPr/>
        </p:nvCxnSpPr>
        <p:spPr>
          <a:xfrm>
            <a:off x="3125034" y="4089208"/>
            <a:ext cx="0" cy="70692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>
            <a:stCxn id="8" idx="2"/>
            <a:endCxn id="10" idx="0"/>
          </p:cNvCxnSpPr>
          <p:nvPr/>
        </p:nvCxnSpPr>
        <p:spPr>
          <a:xfrm>
            <a:off x="9855128" y="4089208"/>
            <a:ext cx="0" cy="6729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ángulo redondeado 18"/>
          <p:cNvSpPr/>
          <p:nvPr/>
        </p:nvSpPr>
        <p:spPr>
          <a:xfrm>
            <a:off x="1657740" y="4796134"/>
            <a:ext cx="2934587" cy="122494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200" b="1" dirty="0">
                <a:latin typeface="Arial Narrow" panose="020B0606020202030204" pitchFamily="34" charset="0"/>
              </a:rPr>
              <a:t>EXENCIÓN</a:t>
            </a:r>
            <a:endParaRPr lang="es-AR" sz="2200" b="1" dirty="0">
              <a:latin typeface="Arial Narrow" panose="020B0606020202030204" pitchFamily="34" charset="0"/>
            </a:endParaRPr>
          </a:p>
        </p:txBody>
      </p:sp>
      <p:cxnSp>
        <p:nvCxnSpPr>
          <p:cNvPr id="33" name="Conector angular 32"/>
          <p:cNvCxnSpPr>
            <a:stCxn id="6" idx="1"/>
            <a:endCxn id="7" idx="0"/>
          </p:cNvCxnSpPr>
          <p:nvPr/>
        </p:nvCxnSpPr>
        <p:spPr>
          <a:xfrm rot="10800000" flipV="1">
            <a:off x="3125035" y="2294104"/>
            <a:ext cx="1679613" cy="9753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angular 36"/>
          <p:cNvCxnSpPr>
            <a:stCxn id="6" idx="3"/>
            <a:endCxn id="8" idx="0"/>
          </p:cNvCxnSpPr>
          <p:nvPr/>
        </p:nvCxnSpPr>
        <p:spPr>
          <a:xfrm>
            <a:off x="7739234" y="2294105"/>
            <a:ext cx="2115894" cy="9753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7713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s-ES" b="1" dirty="0">
                <a:latin typeface="Century Gothic" panose="020B0502020202020204" pitchFamily="34" charset="0"/>
              </a:rPr>
              <a:t>DETERMINACIÓN APORTE A INGRESAR (L, 4)</a:t>
            </a:r>
            <a:endParaRPr lang="es-AR" b="1" dirty="0">
              <a:latin typeface="Century Gothic" panose="020B0502020202020204" pitchFamily="34" charset="0"/>
            </a:endParaRPr>
          </a:p>
        </p:txBody>
      </p:sp>
      <p:graphicFrame>
        <p:nvGraphicFramePr>
          <p:cNvPr id="6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1489657"/>
              </p:ext>
            </p:extLst>
          </p:nvPr>
        </p:nvGraphicFramePr>
        <p:xfrm>
          <a:off x="1484311" y="2566824"/>
          <a:ext cx="10018710" cy="3965944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1862059">
                  <a:extLst>
                    <a:ext uri="{9D8B030D-6E8A-4147-A177-3AD203B41FA5}">
                      <a16:colId xmlns:a16="http://schemas.microsoft.com/office/drawing/2014/main" val="566319224"/>
                    </a:ext>
                  </a:extLst>
                </a:gridCol>
                <a:gridCol w="3079482">
                  <a:extLst>
                    <a:ext uri="{9D8B030D-6E8A-4147-A177-3AD203B41FA5}">
                      <a16:colId xmlns:a16="http://schemas.microsoft.com/office/drawing/2014/main" val="3636416833"/>
                    </a:ext>
                  </a:extLst>
                </a:gridCol>
                <a:gridCol w="1528175">
                  <a:extLst>
                    <a:ext uri="{9D8B030D-6E8A-4147-A177-3AD203B41FA5}">
                      <a16:colId xmlns:a16="http://schemas.microsoft.com/office/drawing/2014/main" val="3359689016"/>
                    </a:ext>
                  </a:extLst>
                </a:gridCol>
                <a:gridCol w="1447148">
                  <a:extLst>
                    <a:ext uri="{9D8B030D-6E8A-4147-A177-3AD203B41FA5}">
                      <a16:colId xmlns:a16="http://schemas.microsoft.com/office/drawing/2014/main" val="1792730946"/>
                    </a:ext>
                  </a:extLst>
                </a:gridCol>
                <a:gridCol w="2101846">
                  <a:extLst>
                    <a:ext uri="{9D8B030D-6E8A-4147-A177-3AD203B41FA5}">
                      <a16:colId xmlns:a16="http://schemas.microsoft.com/office/drawing/2014/main" val="333527662"/>
                    </a:ext>
                  </a:extLst>
                </a:gridCol>
              </a:tblGrid>
              <a:tr h="451948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VALOR TOTAL DE LOS BIENES</a:t>
                      </a:r>
                      <a:endParaRPr lang="es-AR" sz="2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PAGARÁN</a:t>
                      </a:r>
                      <a:endParaRPr lang="es-AR" sz="2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MÁS EL</a:t>
                      </a:r>
                      <a:endParaRPr lang="es-AR" sz="2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SOBRE EL EXCEDENTE DE $</a:t>
                      </a:r>
                      <a:endParaRPr lang="es-AR" sz="2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0536357"/>
                  </a:ext>
                </a:extLst>
              </a:tr>
              <a:tr h="37222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Arial Narrow" panose="020B0606020202030204" pitchFamily="34" charset="0"/>
                        </a:rPr>
                        <a:t>MÁS DE $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Arial Narrow" panose="020B0606020202030204" pitchFamily="34" charset="0"/>
                        </a:rPr>
                        <a:t>A $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6727369"/>
                  </a:ext>
                </a:extLst>
              </a:tr>
              <a:tr h="442192"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$ 0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$ 300.000.000 INCLUSIVE</a:t>
                      </a:r>
                      <a:endParaRPr lang="en-US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$ 0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2,00%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$ 0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8354743"/>
                  </a:ext>
                </a:extLst>
              </a:tr>
              <a:tr h="464604"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$ 300.000.000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$ 400.000.000 INCLUSIVE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$ 6.000.000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2,25%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$ 300.000.000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6220766"/>
                  </a:ext>
                </a:extLst>
              </a:tr>
              <a:tr h="442192"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$ 400.000.000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$ 600.000.000 INCLUSIVE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$ 8.250.000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2,50%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$ 400.000.000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1634101"/>
                  </a:ext>
                </a:extLst>
              </a:tr>
              <a:tr h="442192"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$ 600.000.000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$ 800.000.000 INCLUSIVE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$ 13.250.000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2,75%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$ 600.000.000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8767804"/>
                  </a:ext>
                </a:extLst>
              </a:tr>
              <a:tr h="442192"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$ 800.000.000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$ 1.500.000.000 INCLUSIVE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$ 18.750.000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3,00%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$ 800.000.000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5541714"/>
                  </a:ext>
                </a:extLst>
              </a:tr>
              <a:tr h="442192"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$ 1.500.000.000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$ 3.000.000.000 INCLUSIVE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$ 39.750.000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3,25%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$ 1.500.000.000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653400"/>
                  </a:ext>
                </a:extLst>
              </a:tr>
              <a:tr h="442192"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$ 3.000.000.000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EN ADELANTE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$ 88.500.000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3,50%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Arial Narrow" panose="020B0606020202030204" pitchFamily="34" charset="0"/>
                        </a:rPr>
                        <a:t>$ 3.000.000.000</a:t>
                      </a:r>
                      <a:endParaRPr lang="es-AR" sz="2000" b="1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650483"/>
                  </a:ext>
                </a:extLst>
              </a:tr>
            </a:tbl>
          </a:graphicData>
        </a:graphic>
      </p:graphicFrame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3" name="Rectángulo redondeado 2"/>
          <p:cNvSpPr/>
          <p:nvPr/>
        </p:nvSpPr>
        <p:spPr>
          <a:xfrm>
            <a:off x="3443291" y="1244547"/>
            <a:ext cx="6018027" cy="42295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latin typeface="Arial Narrow" panose="020B0606020202030204" pitchFamily="34" charset="0"/>
              </a:rPr>
              <a:t>SUJETOS RESIDENTES EN EL PAÍS</a:t>
            </a:r>
            <a:endParaRPr lang="es-AR" sz="2400" b="1" dirty="0">
              <a:latin typeface="Arial Narrow" panose="020B0606020202030204" pitchFamily="34" charset="0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1233791" y="1706428"/>
            <a:ext cx="10437029" cy="71416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latin typeface="Arial Narrow" panose="020B0606020202030204" pitchFamily="34" charset="0"/>
              </a:rPr>
              <a:t>SERÁ EL QUE RESULTE DE APLICAR, SOBRE EL VALOR TOTAL DE LOS BIENES (EXCEPTO AQUELLOS SUJETOS A LA ALICUOTA PARA BIENES EN EL EXTERIOR)</a:t>
            </a:r>
            <a:endParaRPr lang="es-AR" sz="20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149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2800" b="1" dirty="0">
                <a:latin typeface="Century Gothic" panose="020B0502020202020204" pitchFamily="34" charset="0"/>
              </a:rPr>
              <a:t>DETERMINACIÓN IMPORTE A INGRESAR BIENES EN EL EXTERIOR (L, 5)</a:t>
            </a:r>
            <a:endParaRPr lang="es-AR" sz="2800" b="1" dirty="0">
              <a:latin typeface="Century Gothic" panose="020B0502020202020204" pitchFamily="34" charset="0"/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8184075"/>
              </p:ext>
            </p:extLst>
          </p:nvPr>
        </p:nvGraphicFramePr>
        <p:xfrm>
          <a:off x="1484311" y="1266981"/>
          <a:ext cx="10018710" cy="5408456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2254615">
                  <a:extLst>
                    <a:ext uri="{9D8B030D-6E8A-4147-A177-3AD203B41FA5}">
                      <a16:colId xmlns:a16="http://schemas.microsoft.com/office/drawing/2014/main" val="1285506561"/>
                    </a:ext>
                  </a:extLst>
                </a:gridCol>
                <a:gridCol w="3476064">
                  <a:extLst>
                    <a:ext uri="{9D8B030D-6E8A-4147-A177-3AD203B41FA5}">
                      <a16:colId xmlns:a16="http://schemas.microsoft.com/office/drawing/2014/main" val="90599615"/>
                    </a:ext>
                  </a:extLst>
                </a:gridCol>
                <a:gridCol w="4288031">
                  <a:extLst>
                    <a:ext uri="{9D8B030D-6E8A-4147-A177-3AD203B41FA5}">
                      <a16:colId xmlns:a16="http://schemas.microsoft.com/office/drawing/2014/main" val="735267441"/>
                    </a:ext>
                  </a:extLst>
                </a:gridCol>
              </a:tblGrid>
              <a:tr h="9623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VALOR TOTAL DE LOS BIENES DEL PAÍS Y DEL EXTERIOR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POR EL TOTAL DE LOS BIENES SITUADOS</a:t>
                      </a:r>
                    </a:p>
                    <a:p>
                      <a:pPr algn="ctr"/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EN EL EXTERIOR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208091"/>
                  </a:ext>
                </a:extLst>
              </a:tr>
              <a:tr h="538897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MÁS DE $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A $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PAGARÁN EL %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9848342"/>
                  </a:ext>
                </a:extLst>
              </a:tr>
              <a:tr h="538897">
                <a:tc>
                  <a:txBody>
                    <a:bodyPr/>
                    <a:lstStyle/>
                    <a:p>
                      <a:pPr algn="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$ 200.000.000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$ 300.000.000 INCLUSIVE</a:t>
                      </a:r>
                      <a:endParaRPr lang="en-US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3,00%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4692913"/>
                  </a:ext>
                </a:extLst>
              </a:tr>
              <a:tr h="538897">
                <a:tc>
                  <a:txBody>
                    <a:bodyPr/>
                    <a:lstStyle/>
                    <a:p>
                      <a:pPr algn="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$ 300.000.000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$ 400.000.000 INCLUSIVE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3,375%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0588390"/>
                  </a:ext>
                </a:extLst>
              </a:tr>
              <a:tr h="538897">
                <a:tc>
                  <a:txBody>
                    <a:bodyPr/>
                    <a:lstStyle/>
                    <a:p>
                      <a:pPr algn="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$ 400.000.000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$ 600.000.000 INCLUSIVE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3,75%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3270986"/>
                  </a:ext>
                </a:extLst>
              </a:tr>
              <a:tr h="538897">
                <a:tc>
                  <a:txBody>
                    <a:bodyPr/>
                    <a:lstStyle/>
                    <a:p>
                      <a:pPr algn="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$ 600.000.000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$ 800.000.000 INCLUSIVE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4,125%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3147838"/>
                  </a:ext>
                </a:extLst>
              </a:tr>
              <a:tr h="538897">
                <a:tc>
                  <a:txBody>
                    <a:bodyPr/>
                    <a:lstStyle/>
                    <a:p>
                      <a:pPr algn="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$ 800.000.000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$ 1.500.000.000 INCLUSIVE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4,50%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921210"/>
                  </a:ext>
                </a:extLst>
              </a:tr>
              <a:tr h="538897">
                <a:tc>
                  <a:txBody>
                    <a:bodyPr/>
                    <a:lstStyle/>
                    <a:p>
                      <a:pPr algn="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$ 1.500.000.000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$ 3.000.000.000 INCLUSIVE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4,875%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5768527"/>
                  </a:ext>
                </a:extLst>
              </a:tr>
              <a:tr h="538897">
                <a:tc>
                  <a:txBody>
                    <a:bodyPr/>
                    <a:lstStyle/>
                    <a:p>
                      <a:pPr algn="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$ 3.000.000.000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EN ADELANTE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5,25%</a:t>
                      </a:r>
                      <a:endParaRPr lang="es-AR" sz="2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1689708"/>
                  </a:ext>
                </a:extLst>
              </a:tr>
            </a:tbl>
          </a:graphicData>
        </a:graphic>
      </p:graphicFrame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91506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s-ES" sz="4000" b="1">
                <a:latin typeface="Century Gothic" panose="020B0502020202020204" pitchFamily="34" charset="0"/>
              </a:rPr>
              <a:t>INEQUIDADES EN </a:t>
            </a:r>
            <a:r>
              <a:rPr lang="es-ES" sz="4000" b="1" dirty="0">
                <a:latin typeface="Century Gothic" panose="020B0502020202020204" pitchFamily="34" charset="0"/>
              </a:rPr>
              <a:t>LA APLICACIÓN DE LAS TABLAS</a:t>
            </a:r>
            <a:endParaRPr lang="es-AR" sz="4000" b="1" dirty="0">
              <a:latin typeface="Century Gothic" panose="020B0502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1728592" y="1146387"/>
            <a:ext cx="9622786" cy="74504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latin typeface="Arial Narrow" panose="020B0606020202030204" pitchFamily="34" charset="0"/>
              </a:rPr>
              <a:t>LA EXENCIÓN DE $200 MILONES DEBIERA SER MNI PARA LA TOTALIDAD DE LOS BIENES EN EL PAÍS Y EN EL EXTERIOR</a:t>
            </a:r>
            <a:endParaRPr lang="es-AR" sz="2400" b="1" dirty="0">
              <a:latin typeface="Arial Narrow" panose="020B0606020202030204" pitchFamily="34" charset="0"/>
            </a:endParaRPr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520318"/>
              </p:ext>
            </p:extLst>
          </p:nvPr>
        </p:nvGraphicFramePr>
        <p:xfrm>
          <a:off x="1217427" y="1950314"/>
          <a:ext cx="10552479" cy="4852082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5489800">
                  <a:extLst>
                    <a:ext uri="{9D8B030D-6E8A-4147-A177-3AD203B41FA5}">
                      <a16:colId xmlns:a16="http://schemas.microsoft.com/office/drawing/2014/main" val="2959595667"/>
                    </a:ext>
                  </a:extLst>
                </a:gridCol>
                <a:gridCol w="2041236">
                  <a:extLst>
                    <a:ext uri="{9D8B030D-6E8A-4147-A177-3AD203B41FA5}">
                      <a16:colId xmlns:a16="http://schemas.microsoft.com/office/drawing/2014/main" val="3926542320"/>
                    </a:ext>
                  </a:extLst>
                </a:gridCol>
                <a:gridCol w="3021443">
                  <a:extLst>
                    <a:ext uri="{9D8B030D-6E8A-4147-A177-3AD203B41FA5}">
                      <a16:colId xmlns:a16="http://schemas.microsoft.com/office/drawing/2014/main" val="1991762928"/>
                    </a:ext>
                  </a:extLst>
                </a:gridCol>
              </a:tblGrid>
              <a:tr h="415636">
                <a:tc gridSpan="3">
                  <a:txBody>
                    <a:bodyPr/>
                    <a:lstStyle/>
                    <a:p>
                      <a:pPr algn="ctr"/>
                      <a:r>
                        <a:rPr lang="es-ES" sz="2400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DISTORSIONES</a:t>
                      </a:r>
                      <a:endParaRPr lang="es-AR" sz="2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AR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063286"/>
                  </a:ext>
                </a:extLst>
              </a:tr>
              <a:tr h="484908"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BASE</a:t>
                      </a:r>
                      <a:endParaRPr lang="es-AR" sz="2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ALÍCUOTA</a:t>
                      </a:r>
                      <a:endParaRPr lang="es-AR" sz="2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IMPUESTO</a:t>
                      </a:r>
                      <a:endParaRPr lang="es-AR" sz="2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  <a:p>
                      <a:pPr algn="ctr"/>
                      <a:endParaRPr lang="es-AR" sz="2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6322817"/>
                  </a:ext>
                </a:extLst>
              </a:tr>
              <a:tr h="473959">
                <a:tc>
                  <a:txBody>
                    <a:bodyPr/>
                    <a:lstStyle/>
                    <a:p>
                      <a:r>
                        <a:rPr lang="es-ES" sz="2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1. $ 200 MILLONES (PAÍS + EXTERIOR)</a:t>
                      </a:r>
                      <a:endParaRPr lang="es-AR" sz="2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-</a:t>
                      </a:r>
                      <a:endParaRPr lang="es-AR" sz="2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AR" sz="2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9638497"/>
                  </a:ext>
                </a:extLst>
              </a:tr>
              <a:tr h="473959">
                <a:tc>
                  <a:txBody>
                    <a:bodyPr/>
                    <a:lstStyle/>
                    <a:p>
                      <a:r>
                        <a:rPr lang="es-ES" sz="2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2.</a:t>
                      </a:r>
                      <a:r>
                        <a:rPr lang="es-ES" sz="2400" baseline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$ 200 MILLONES + $1 (PAÍS)</a:t>
                      </a:r>
                      <a:endParaRPr lang="es-AR" sz="2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2%</a:t>
                      </a:r>
                      <a:endParaRPr lang="es-AR" sz="2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$ 4 MILLONES</a:t>
                      </a:r>
                      <a:endParaRPr lang="es-AR" sz="2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644861"/>
                  </a:ext>
                </a:extLst>
              </a:tr>
              <a:tr h="853126">
                <a:tc>
                  <a:txBody>
                    <a:bodyPr/>
                    <a:lstStyle/>
                    <a:p>
                      <a:r>
                        <a:rPr lang="es-ES" sz="2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3. $ 300 MILLONES + 1 (PAÍS)</a:t>
                      </a:r>
                    </a:p>
                    <a:p>
                      <a:r>
                        <a:rPr lang="es-ES" sz="2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   $ 100 MILLONES</a:t>
                      </a:r>
                      <a:r>
                        <a:rPr lang="es-ES" sz="2400" baseline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(EXTERIOR)</a:t>
                      </a:r>
                      <a:endParaRPr lang="es-AR" sz="2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6 Mill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+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2,25% s/$1</a:t>
                      </a:r>
                    </a:p>
                    <a:p>
                      <a:pPr algn="ctr"/>
                      <a:r>
                        <a:rPr lang="en-US" sz="2400" baseline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3,75%</a:t>
                      </a:r>
                      <a:endParaRPr lang="es-AR" sz="2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$ 6 MILLONES</a:t>
                      </a:r>
                    </a:p>
                    <a:p>
                      <a:r>
                        <a:rPr lang="es-ES" sz="2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$ 3,75 MILLONES</a:t>
                      </a:r>
                      <a:endParaRPr lang="es-AR" sz="2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9080202"/>
                  </a:ext>
                </a:extLst>
              </a:tr>
              <a:tr h="473959">
                <a:tc>
                  <a:txBody>
                    <a:bodyPr/>
                    <a:lstStyle/>
                    <a:p>
                      <a:r>
                        <a:rPr lang="es-ES" sz="2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4. $ 100 MILLONES (PAÍS)</a:t>
                      </a: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   $</a:t>
                      </a:r>
                      <a:r>
                        <a:rPr lang="en-US" sz="2400" baseline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300 MILLONES + 1 (EXTERIOR)</a:t>
                      </a:r>
                      <a:endParaRPr lang="es-AR" sz="2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2%</a:t>
                      </a:r>
                    </a:p>
                    <a:p>
                      <a:pPr algn="ctr"/>
                      <a:r>
                        <a:rPr lang="en-US" dirty="0"/>
                        <a:t>3,75%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$ 2 MILLONES</a:t>
                      </a:r>
                    </a:p>
                    <a:p>
                      <a:r>
                        <a:rPr lang="es-ES" sz="2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$ 10,25 MILLONES</a:t>
                      </a:r>
                      <a:endParaRPr lang="es-AR" sz="2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406504"/>
                  </a:ext>
                </a:extLst>
              </a:tr>
              <a:tr h="473959">
                <a:tc>
                  <a:txBody>
                    <a:bodyPr/>
                    <a:lstStyle/>
                    <a:p>
                      <a:r>
                        <a:rPr lang="es-ES" sz="2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5. $ 3.000 MILLONES + 1 (PAÍS)</a:t>
                      </a:r>
                      <a:endParaRPr lang="es-AR" sz="2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$ 88,5 Mill+3,5% s/$1</a:t>
                      </a:r>
                      <a:endParaRPr lang="es-AR" sz="1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$ 88,5 MILLONES</a:t>
                      </a:r>
                      <a:endParaRPr lang="es-AR" sz="2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0386905"/>
                  </a:ext>
                </a:extLst>
              </a:tr>
              <a:tr h="473959">
                <a:tc>
                  <a:txBody>
                    <a:bodyPr/>
                    <a:lstStyle/>
                    <a:p>
                      <a:r>
                        <a:rPr lang="es-ES" sz="2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6. $ 3.000 MILLONES</a:t>
                      </a:r>
                      <a:r>
                        <a:rPr lang="es-ES" sz="2400" baseline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s-ES" sz="2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+ $ 1 (EXTERIOR)</a:t>
                      </a:r>
                      <a:endParaRPr lang="es-AR" sz="2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5,25%</a:t>
                      </a:r>
                      <a:endParaRPr lang="es-AR" sz="2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$ 157,5 MILLONES</a:t>
                      </a:r>
                      <a:endParaRPr lang="es-AR" sz="2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92178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16949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s-ES" sz="3000" b="1" dirty="0">
                <a:latin typeface="Century Gothic" panose="020B0502020202020204" pitchFamily="34" charset="0"/>
              </a:rPr>
              <a:t>REPATRIACIÓN DE ACTIVOS FINANCIEROS DEL EXTERIOR (L, 6)</a:t>
            </a:r>
            <a:endParaRPr lang="es-AR" sz="3000" b="1" dirty="0">
              <a:latin typeface="Century Gothic" panose="020B0502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3770333" y="1238676"/>
            <a:ext cx="4952115" cy="45026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ACTIVOS FINANCIEROS EN</a:t>
            </a:r>
            <a:r>
              <a:rPr kumimoji="0" lang="es-ES" sz="2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EL EXTERIOR</a:t>
            </a:r>
            <a:endParaRPr kumimoji="0" lang="es-AR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0" name="Rectángulo redondeado 19"/>
          <p:cNvSpPr/>
          <p:nvPr/>
        </p:nvSpPr>
        <p:spPr>
          <a:xfrm>
            <a:off x="4479622" y="1856951"/>
            <a:ext cx="3508744" cy="61170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INGRESO</a:t>
            </a:r>
            <a:r>
              <a:rPr kumimoji="0" lang="es-ES" sz="2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AL PAÍS</a:t>
            </a:r>
            <a:endParaRPr kumimoji="0" lang="es-AR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cxnSp>
        <p:nvCxnSpPr>
          <p:cNvPr id="5" name="Conector recto de flecha 4"/>
          <p:cNvCxnSpPr>
            <a:cxnSpLocks/>
            <a:stCxn id="6" idx="2"/>
            <a:endCxn id="20" idx="0"/>
          </p:cNvCxnSpPr>
          <p:nvPr/>
        </p:nvCxnSpPr>
        <p:spPr>
          <a:xfrm flipH="1">
            <a:off x="6233994" y="1688941"/>
            <a:ext cx="12397" cy="1680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ángulo redondeado 18"/>
          <p:cNvSpPr/>
          <p:nvPr/>
        </p:nvSpPr>
        <p:spPr>
          <a:xfrm>
            <a:off x="8722449" y="1735928"/>
            <a:ext cx="3353008" cy="832459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60 DÍAS CONTADOS DESDE LA VIGENCIA DE LA LEY</a:t>
            </a:r>
            <a:endParaRPr kumimoji="0" lang="es-AR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2" name="Rectángulo redondeado 21"/>
          <p:cNvSpPr/>
          <p:nvPr/>
        </p:nvSpPr>
        <p:spPr>
          <a:xfrm>
            <a:off x="6508688" y="2837926"/>
            <a:ext cx="5082675" cy="105802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IMPORTES GENERADOS COMO RESULTADO</a:t>
            </a:r>
            <a:r>
              <a:rPr kumimoji="0" lang="es-ES" sz="2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DE LA REALIZACIÓN DE ACTIVOS FINANCIEROS EN EL EXTERIOR</a:t>
            </a:r>
            <a:endParaRPr kumimoji="0" lang="es-AR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3" name="Rectángulo redondeado 22"/>
          <p:cNvSpPr/>
          <p:nvPr/>
        </p:nvSpPr>
        <p:spPr>
          <a:xfrm>
            <a:off x="2205316" y="2837926"/>
            <a:ext cx="3938323" cy="105802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TENENCIAS MONEDA EXTRANJERA EN EL</a:t>
            </a:r>
            <a:r>
              <a:rPr kumimoji="0" lang="es-ES" sz="2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EXTERIOR</a:t>
            </a:r>
            <a:endParaRPr kumimoji="0" lang="es-AR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4" name="Rectángulo redondeado 23"/>
          <p:cNvSpPr/>
          <p:nvPr/>
        </p:nvSpPr>
        <p:spPr>
          <a:xfrm>
            <a:off x="5743734" y="4235927"/>
            <a:ext cx="4633186" cy="105802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DEBEN REPATRIAR</a:t>
            </a:r>
            <a:r>
              <a:rPr kumimoji="0" lang="es-ES" sz="2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COMO MÍNIMO, UN 30% DEL VALOR TOTAL DE LOS BIENES SITUADOS EN EL EXTERIOR</a:t>
            </a:r>
            <a:endParaRPr kumimoji="0" lang="es-AR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5" name="Rectángulo redondeado 24"/>
          <p:cNvSpPr/>
          <p:nvPr/>
        </p:nvSpPr>
        <p:spPr>
          <a:xfrm>
            <a:off x="5743734" y="5486401"/>
            <a:ext cx="4633186" cy="732341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EL PEN PODRÁ AMPLIAR EN OTROS 60 DÍAS EL PLAZO</a:t>
            </a:r>
            <a:r>
              <a:rPr kumimoji="0" lang="es-ES" sz="2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MENCIONADO</a:t>
            </a:r>
            <a:endParaRPr kumimoji="0" lang="es-AR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6" name="Rectángulo redondeado 25"/>
          <p:cNvSpPr/>
          <p:nvPr/>
        </p:nvSpPr>
        <p:spPr>
          <a:xfrm>
            <a:off x="1509746" y="4107618"/>
            <a:ext cx="3987094" cy="2137979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LOS FONDOS REPATRIADOS DEBERÁN PERMANECER</a:t>
            </a:r>
            <a:r>
              <a:rPr kumimoji="0" lang="es-ES" sz="2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DEPOSITADOS HASTA EL 31/12/2021 (CUENTA ABIERTA A NOMBRE TITULAR EN ENTIDADES FINANCIERAS) (*)</a:t>
            </a:r>
            <a:endParaRPr kumimoji="0" lang="es-AR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cxnSp>
        <p:nvCxnSpPr>
          <p:cNvPr id="28" name="Conector recto de flecha 27"/>
          <p:cNvCxnSpPr>
            <a:stCxn id="20" idx="3"/>
            <a:endCxn id="19" idx="1"/>
          </p:cNvCxnSpPr>
          <p:nvPr/>
        </p:nvCxnSpPr>
        <p:spPr>
          <a:xfrm flipV="1">
            <a:off x="7988366" y="2152158"/>
            <a:ext cx="734083" cy="106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>
            <a:stCxn id="20" idx="2"/>
            <a:endCxn id="23" idx="0"/>
          </p:cNvCxnSpPr>
          <p:nvPr/>
        </p:nvCxnSpPr>
        <p:spPr>
          <a:xfrm flipH="1">
            <a:off x="4174478" y="2468654"/>
            <a:ext cx="2059516" cy="3692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>
            <a:stCxn id="20" idx="2"/>
            <a:endCxn id="22" idx="0"/>
          </p:cNvCxnSpPr>
          <p:nvPr/>
        </p:nvCxnSpPr>
        <p:spPr>
          <a:xfrm>
            <a:off x="6233994" y="2468654"/>
            <a:ext cx="2816032" cy="3692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/>
          <p:cNvCxnSpPr>
            <a:stCxn id="22" idx="2"/>
            <a:endCxn id="24" idx="0"/>
          </p:cNvCxnSpPr>
          <p:nvPr/>
        </p:nvCxnSpPr>
        <p:spPr>
          <a:xfrm flipH="1">
            <a:off x="8060327" y="3895948"/>
            <a:ext cx="989699" cy="3399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/>
          <p:cNvCxnSpPr>
            <a:stCxn id="23" idx="2"/>
            <a:endCxn id="24" idx="0"/>
          </p:cNvCxnSpPr>
          <p:nvPr/>
        </p:nvCxnSpPr>
        <p:spPr>
          <a:xfrm>
            <a:off x="4174478" y="3895948"/>
            <a:ext cx="3885849" cy="3399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/>
          <p:cNvCxnSpPr>
            <a:stCxn id="24" idx="2"/>
            <a:endCxn id="25" idx="0"/>
          </p:cNvCxnSpPr>
          <p:nvPr/>
        </p:nvCxnSpPr>
        <p:spPr>
          <a:xfrm>
            <a:off x="8060327" y="5293949"/>
            <a:ext cx="0" cy="1924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/>
          <p:cNvSpPr txBox="1"/>
          <p:nvPr/>
        </p:nvSpPr>
        <p:spPr>
          <a:xfrm>
            <a:off x="777565" y="6362336"/>
            <a:ext cx="10932460" cy="369332"/>
          </a:xfrm>
          <a:prstGeom prst="rect">
            <a:avLst/>
          </a:prstGeom>
          <a:solidFill>
            <a:schemeClr val="bg1">
              <a:lumMod val="95000"/>
              <a:alpha val="84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ES" b="1" dirty="0">
                <a:latin typeface="Arial Narrow" panose="020B0606020202030204" pitchFamily="34" charset="0"/>
              </a:rPr>
              <a:t>(*) O AFECTADOS, UNA VEZ EFECTUADO ESE DEPÓSITO, ALGUNOS DE LOS DESTINOS QUE ESTABLEZCA EL PEN</a:t>
            </a:r>
            <a:endParaRPr lang="es-AR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696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2400" b="1" dirty="0">
                <a:latin typeface="Century Gothic" panose="020B0502020202020204" pitchFamily="34" charset="0"/>
              </a:rPr>
              <a:t>ACTIVOS FINANCIEROS EN EL EXTERIOR (L, 6)</a:t>
            </a:r>
            <a:endParaRPr lang="es-AR" sz="2400" b="1" dirty="0">
              <a:latin typeface="Century Gothic" panose="020B0502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2296785" y="1153498"/>
            <a:ext cx="8006319" cy="7585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DEFINIDOS POR LEY</a:t>
            </a:r>
            <a:r>
              <a:rPr kumimoji="0" lang="es-ES" sz="20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IMPUESTO SOBRE BIENES PERSONALES (LEY 23966, ART 25, 3° párrafo)</a:t>
            </a:r>
            <a:endParaRPr kumimoji="0" lang="es-AR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3" name="Rectángulo redondeado 2"/>
          <p:cNvSpPr/>
          <p:nvPr/>
        </p:nvSpPr>
        <p:spPr>
          <a:xfrm>
            <a:off x="689663" y="2105307"/>
            <a:ext cx="11220565" cy="469302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174625" indent="-174625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b="1" dirty="0">
                <a:latin typeface="Arial Narrow" panose="020B0606020202030204" pitchFamily="34" charset="0"/>
              </a:rPr>
              <a:t>TENENCIA DE MONEDA EXTRANJERA DEPOSITADA EN ENTIDADES BANCARIAS Y/O FINANCIERAS Y/O SIMILARES </a:t>
            </a:r>
            <a:r>
              <a:rPr lang="es-ES" b="1">
                <a:latin typeface="Arial Narrow" panose="020B0606020202030204" pitchFamily="34" charset="0"/>
              </a:rPr>
              <a:t>DEL EXTERIOR;</a:t>
            </a:r>
            <a:endParaRPr lang="es-ES" b="1" dirty="0">
              <a:latin typeface="Arial Narrow" panose="020B0606020202030204" pitchFamily="34" charset="0"/>
            </a:endParaRPr>
          </a:p>
          <a:p>
            <a:pPr marL="174625" indent="-174625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b="1" dirty="0">
                <a:latin typeface="Arial Narrow" panose="020B0606020202030204" pitchFamily="34" charset="0"/>
              </a:rPr>
              <a:t>PARTICIPACIONES SOCIETARIAS Y/O EQUIVALENTES (TÍTULOS VALORES PRIVADOS, ACCIONES, CUOTAS Y DEMÁS PARTICIPACIONES) EN TODO TIPO DE ENTIDADES, SOCIEDADES O EMPRESAS, CON O SIN PERSONERÍA JURÍDICA, CONSTITUIDAS, DOMICILIADAS, RADICADAS O UBICADAS EN EL EXTERIOR INCLUIDAS LAS EMPRESAS UNIPERSONALES;</a:t>
            </a:r>
          </a:p>
          <a:p>
            <a:pPr marL="174625" indent="-174625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b="1" dirty="0">
                <a:latin typeface="Arial Narrow" panose="020B0606020202030204" pitchFamily="34" charset="0"/>
              </a:rPr>
              <a:t>DERECHOS INHERENTES AL CARÁCTER DE BENEFICIARIO, FIDEICOMISARIO (O SIMILAR) DE FIDEICOMISOS (TRUSTS O SIMILARES) DE CUALQUIER TIPO CONSTITUIDOS EN EL EXTERIOR, O EN FUNDACIONES DE INTERÉS PRIVADO DEL EXTERIOR O EN CUALQUIER OTRO TIPO DE PATRIMONIO DE AFECTACIÓN SIMILAR SITUADO, RADICADO, DOMICILIADO Y/O CONSTITUIDO EN EL EXTERIOR;</a:t>
            </a:r>
          </a:p>
          <a:p>
            <a:pPr marL="174625" indent="-174625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b="1" dirty="0">
                <a:latin typeface="Arial Narrow" panose="020B0606020202030204" pitchFamily="34" charset="0"/>
              </a:rPr>
              <a:t>TODA CLASE DE INSTRUMENTOS FINANCIEROS O TÍTULOS VALORES, TALES COMO BONOS, OBLIGACIONES NEGOCIABLES, VALORES REPRESENTATIVOS Y CERTIFICADOS DE DEPÓSITO DE ACCIONES, CUOTAPARTES DE FONDOS COMUNES DE INVERSIÓN Y OTROS SIMILARES, CUALQUIERA SEA SU DENOMINACIÓN;</a:t>
            </a:r>
          </a:p>
          <a:p>
            <a:pPr marL="174625" indent="-174625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b="1" dirty="0">
                <a:latin typeface="Arial Narrow" panose="020B0606020202030204" pitchFamily="34" charset="0"/>
              </a:rPr>
              <a:t>CRÉDITOS Y TODO TIPO DE DERECHO DEL EXTERIOR, SUSCEPTIBLE DE VALOR ECONÓMICO Y TODA OTRA ESPECIE QUE SE PREVEA EN LA REGLAMENTACIÓN.</a:t>
            </a:r>
            <a:endParaRPr lang="es-AR" b="1" dirty="0">
              <a:latin typeface="Arial Narrow" panose="020B0606020202030204" pitchFamily="34" charset="0"/>
            </a:endParaRPr>
          </a:p>
        </p:txBody>
      </p:sp>
      <p:cxnSp>
        <p:nvCxnSpPr>
          <p:cNvPr id="7" name="Conector recto de flecha 6"/>
          <p:cNvCxnSpPr>
            <a:stCxn id="6" idx="2"/>
            <a:endCxn id="3" idx="0"/>
          </p:cNvCxnSpPr>
          <p:nvPr/>
        </p:nvCxnSpPr>
        <p:spPr>
          <a:xfrm>
            <a:off x="6299945" y="1912010"/>
            <a:ext cx="1" cy="1932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3186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4000" b="1" dirty="0">
                <a:latin typeface="Century Gothic" panose="020B0502020202020204" pitchFamily="34" charset="0"/>
              </a:rPr>
              <a:t>DESTINO DE LA RECAUDACIÓN (L, 7 y 8)</a:t>
            </a:r>
            <a:endParaRPr lang="es-AR" sz="4000" b="1" dirty="0">
              <a:latin typeface="Century Gothic" panose="020B0502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1191136" y="1215070"/>
            <a:ext cx="1013106" cy="646601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800" dirty="0">
                <a:latin typeface="Arial Narrow" panose="020B0606020202030204" pitchFamily="34" charset="0"/>
              </a:rPr>
              <a:t>20%</a:t>
            </a:r>
            <a:endParaRPr lang="es-AR" sz="2800" dirty="0">
              <a:latin typeface="Arial Narrow" panose="020B0606020202030204" pitchFamily="34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2447364" y="4634359"/>
            <a:ext cx="9197925" cy="559194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sz="2000" b="1" dirty="0">
                <a:latin typeface="Arial Narrow" panose="020B0606020202030204" pitchFamily="34" charset="0"/>
              </a:rPr>
              <a:t>PROGRAMAS DE EXPLOTACIÓN Y PRODUCCIÓN GAS NATURAL</a:t>
            </a:r>
            <a:endParaRPr lang="es-AR" sz="2000" b="1" dirty="0">
              <a:latin typeface="Arial Narrow" panose="020B0606020202030204" pitchFamily="34" charset="0"/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1191136" y="2020331"/>
            <a:ext cx="1013106" cy="734009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800" dirty="0">
                <a:latin typeface="Arial Narrow" panose="020B0606020202030204" pitchFamily="34" charset="0"/>
              </a:rPr>
              <a:t>20%</a:t>
            </a:r>
            <a:endParaRPr lang="es-AR" sz="2800" dirty="0">
              <a:latin typeface="Arial Narrow" panose="020B0606020202030204" pitchFamily="34" charset="0"/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2447365" y="1215070"/>
            <a:ext cx="9164771" cy="646601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sz="2000" b="1" dirty="0">
                <a:latin typeface="Arial Narrow" panose="020B0606020202030204" pitchFamily="34" charset="0"/>
              </a:rPr>
              <a:t>COMPRA Y/O ELABORACIÓN EQUIPAMIENTO MÉDICO, PROTECCIÓN, MEDICAMENTOS, VACUNAS Y OTROS INSUMOS</a:t>
            </a:r>
            <a:endParaRPr lang="es-AR" sz="2000" b="1" dirty="0">
              <a:latin typeface="Arial Narrow" panose="020B0606020202030204" pitchFamily="34" charset="0"/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2447364" y="2020332"/>
            <a:ext cx="9197925" cy="734008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sz="2000" b="1" dirty="0">
                <a:latin typeface="Arial Narrow" panose="020B0606020202030204" pitchFamily="34" charset="0"/>
              </a:rPr>
              <a:t>SUBSIDIOS A </a:t>
            </a:r>
            <a:r>
              <a:rPr lang="es-ES" sz="2000" b="1" dirty="0" err="1">
                <a:latin typeface="Arial Narrow" panose="020B0606020202030204" pitchFamily="34" charset="0"/>
              </a:rPr>
              <a:t>MiPyMES</a:t>
            </a:r>
            <a:r>
              <a:rPr lang="es-ES" sz="2000" b="1" dirty="0">
                <a:latin typeface="Arial Narrow" panose="020B0606020202030204" pitchFamily="34" charset="0"/>
              </a:rPr>
              <a:t> (SOSTENIMIENTO EMPLEO Y REMUNERACIONES TRABAJADORES)</a:t>
            </a:r>
            <a:endParaRPr lang="es-AR" sz="2000" b="1" dirty="0">
              <a:latin typeface="Arial Narrow" panose="020B0606020202030204" pitchFamily="34" charset="0"/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2447364" y="2951043"/>
            <a:ext cx="9197925" cy="585084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sz="2000" b="1" dirty="0">
                <a:latin typeface="Arial Narrow" panose="020B0606020202030204" pitchFamily="34" charset="0"/>
              </a:rPr>
              <a:t>PROGRAMA INTEGRAL BECAS PROGRESAR (Ministerio </a:t>
            </a:r>
            <a:r>
              <a:rPr lang="es-ES" sz="2000" b="1">
                <a:latin typeface="Arial Narrow" panose="020B0606020202030204" pitchFamily="34" charset="0"/>
              </a:rPr>
              <a:t>de Educación)</a:t>
            </a:r>
            <a:endParaRPr lang="es-AR" sz="2000" b="1" dirty="0">
              <a:latin typeface="Arial Narrow" panose="020B0606020202030204" pitchFamily="34" charset="0"/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1191134" y="3819299"/>
            <a:ext cx="1013106" cy="604130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800" dirty="0">
                <a:latin typeface="Arial Narrow" panose="020B0606020202030204" pitchFamily="34" charset="0"/>
              </a:rPr>
              <a:t>15%</a:t>
            </a:r>
            <a:endParaRPr lang="es-AR" sz="2800" dirty="0">
              <a:latin typeface="Arial Narrow" panose="020B0606020202030204" pitchFamily="34" charset="0"/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2447364" y="3819299"/>
            <a:ext cx="9197926" cy="604130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sz="2000" b="1" dirty="0">
                <a:latin typeface="Arial Narrow" panose="020B0606020202030204" pitchFamily="34" charset="0"/>
              </a:rPr>
              <a:t>FONDO DE INTEGRACIÓN SOCIO URBANA</a:t>
            </a:r>
            <a:endParaRPr lang="es-AR" sz="2000" b="1" dirty="0">
              <a:latin typeface="Arial Narrow" panose="020B0606020202030204" pitchFamily="34" charset="0"/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1891991" y="5546388"/>
            <a:ext cx="9720145" cy="1017334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b="1" u="sng" dirty="0">
                <a:latin typeface="Arial Narrow" panose="020B0606020202030204" pitchFamily="34" charset="0"/>
              </a:rPr>
              <a:t>IMPORTANTE</a:t>
            </a:r>
          </a:p>
          <a:p>
            <a:pPr algn="ctr"/>
            <a:r>
              <a:rPr lang="es-ES" sz="2000" b="1" dirty="0">
                <a:latin typeface="Arial Narrow" panose="020B0606020202030204" pitchFamily="34" charset="0"/>
              </a:rPr>
              <a:t>EL PEN DEBEREÁ REALIZAR UNA APLICACIÓN FEDERAL DE LOS FONDOS RECAUDADOS POR EL APORTE EXTRAORDINARIO Y DEL DESTINO </a:t>
            </a:r>
            <a:endParaRPr lang="es-AR" sz="2000" b="1" dirty="0">
              <a:latin typeface="Arial Narrow" panose="020B0606020202030204" pitchFamily="34" charset="0"/>
            </a:endParaRPr>
          </a:p>
        </p:txBody>
      </p:sp>
      <p:sp>
        <p:nvSpPr>
          <p:cNvPr id="15" name="Rectángulo redondeado 14"/>
          <p:cNvSpPr/>
          <p:nvPr/>
        </p:nvSpPr>
        <p:spPr>
          <a:xfrm>
            <a:off x="1191135" y="2951043"/>
            <a:ext cx="1013106" cy="585084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Arial Narrow" panose="020B0606020202030204" pitchFamily="34" charset="0"/>
              </a:rPr>
              <a:t>20%</a:t>
            </a:r>
            <a:endParaRPr lang="es-AR" sz="2800" dirty="0">
              <a:latin typeface="Arial Narrow" panose="020B0606020202030204" pitchFamily="34" charset="0"/>
            </a:endParaRPr>
          </a:p>
        </p:txBody>
      </p:sp>
      <p:sp>
        <p:nvSpPr>
          <p:cNvPr id="16" name="Rectángulo redondeado 15"/>
          <p:cNvSpPr/>
          <p:nvPr/>
        </p:nvSpPr>
        <p:spPr>
          <a:xfrm>
            <a:off x="1191134" y="4644525"/>
            <a:ext cx="1013106" cy="549028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800" dirty="0">
                <a:latin typeface="Arial Narrow" panose="020B0606020202030204" pitchFamily="34" charset="0"/>
              </a:rPr>
              <a:t>25%</a:t>
            </a:r>
            <a:endParaRPr lang="es-AR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8560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4000" b="1" dirty="0">
                <a:latin typeface="Century Gothic" panose="020B0502020202020204" pitchFamily="34" charset="0"/>
              </a:rPr>
              <a:t>FACULTADES AFIP (L, 9)</a:t>
            </a:r>
            <a:endParaRPr lang="es-AR" sz="4000" b="1" dirty="0">
              <a:latin typeface="Century Gothic" panose="020B0502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3464945" y="1529845"/>
            <a:ext cx="5934236" cy="1041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FACULTADES  OTORGADAS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A LA </a:t>
            </a:r>
            <a:r>
              <a:rPr lang="es-ES" sz="2800" b="1" baseline="0" dirty="0">
                <a:solidFill>
                  <a:srgbClr val="000000"/>
                </a:solidFill>
                <a:latin typeface="Arial Narrow" panose="020B0606020202030204" pitchFamily="34" charset="0"/>
              </a:rPr>
              <a:t>AFIP</a:t>
            </a:r>
            <a:endParaRPr kumimoji="0" lang="es-AR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20" name="Rectángulo redondeado 19"/>
          <p:cNvSpPr/>
          <p:nvPr/>
        </p:nvSpPr>
        <p:spPr>
          <a:xfrm>
            <a:off x="3464945" y="2968043"/>
            <a:ext cx="5934236" cy="1326321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DICTAR NORMAS COMPLEMENTARIAS</a:t>
            </a:r>
            <a:endParaRPr kumimoji="0" lang="es-AR" sz="2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1" name="Rectángulo redondeado 20"/>
          <p:cNvSpPr/>
          <p:nvPr/>
        </p:nvSpPr>
        <p:spPr>
          <a:xfrm>
            <a:off x="3464945" y="4724121"/>
            <a:ext cx="5934236" cy="1968951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DETERMINACIÓN</a:t>
            </a:r>
            <a:r>
              <a:rPr kumimoji="0" lang="es-ES" sz="24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 DE PLAZOS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2400" b="1" baseline="0" dirty="0">
                <a:solidFill>
                  <a:srgbClr val="000000"/>
                </a:solidFill>
                <a:latin typeface="Arial Narrow" panose="020B0606020202030204" pitchFamily="34" charset="0"/>
              </a:rPr>
              <a:t>FORMAS</a:t>
            </a:r>
            <a:r>
              <a:rPr lang="es-ES" sz="2400" b="1" dirty="0">
                <a:solidFill>
                  <a:srgbClr val="000000"/>
                </a:solidFill>
                <a:latin typeface="Arial Narrow" panose="020B0606020202030204" pitchFamily="34" charset="0"/>
              </a:rPr>
              <a:t> DE INGRESO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PRESENTACIÓN</a:t>
            </a:r>
            <a:r>
              <a:rPr kumimoji="0" lang="es-ES" sz="24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 D.J.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2400" b="1" baseline="0" dirty="0">
                <a:solidFill>
                  <a:srgbClr val="000000"/>
                </a:solidFill>
                <a:latin typeface="Arial Narrow" panose="020B0606020202030204" pitchFamily="34" charset="0"/>
              </a:rPr>
              <a:t>DEMÁS</a:t>
            </a:r>
            <a:r>
              <a:rPr lang="es-ES" sz="2400" b="1" dirty="0">
                <a:solidFill>
                  <a:srgbClr val="000000"/>
                </a:solidFill>
                <a:latin typeface="Arial Narrow" panose="020B0606020202030204" pitchFamily="34" charset="0"/>
              </a:rPr>
              <a:t> APECTOS VINCULADOS A LA RECAUDACIÓN DEL IMPUESTO</a:t>
            </a:r>
            <a:endParaRPr kumimoji="0" lang="es-AR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cxnSp>
        <p:nvCxnSpPr>
          <p:cNvPr id="5" name="Conector recto de flecha 4"/>
          <p:cNvCxnSpPr>
            <a:cxnSpLocks/>
            <a:stCxn id="6" idx="2"/>
            <a:endCxn id="20" idx="0"/>
          </p:cNvCxnSpPr>
          <p:nvPr/>
        </p:nvCxnSpPr>
        <p:spPr>
          <a:xfrm>
            <a:off x="6432063" y="2571245"/>
            <a:ext cx="0" cy="3967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>
            <a:stCxn id="20" idx="2"/>
            <a:endCxn id="21" idx="0"/>
          </p:cNvCxnSpPr>
          <p:nvPr/>
        </p:nvCxnSpPr>
        <p:spPr>
          <a:xfrm>
            <a:off x="6432063" y="4294364"/>
            <a:ext cx="0" cy="4297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4671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4400" b="1" dirty="0">
                <a:latin typeface="Century Gothic" panose="020B0502020202020204" pitchFamily="34" charset="0"/>
              </a:rPr>
              <a:t>ALCANCE (L, 1)</a:t>
            </a:r>
            <a:endParaRPr lang="es-AR" sz="4400" b="1" dirty="0">
              <a:latin typeface="Century Gothic" panose="020B0502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8471645" y="2592790"/>
            <a:ext cx="3442448" cy="893936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SE EXCLUYÓ</a:t>
            </a:r>
            <a:r>
              <a:rPr kumimoji="0" lang="es-E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 EL TÍTULO “HECHO IMPONIBLE”</a:t>
            </a:r>
            <a:endParaRPr kumimoji="0" lang="es-AR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2556696" y="2579342"/>
            <a:ext cx="5195827" cy="893936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PATRIMONIOS</a:t>
            </a:r>
            <a:r>
              <a:rPr kumimoji="0" lang="es-E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 DE PERSONAS HUMANAS</a:t>
            </a:r>
            <a:endParaRPr kumimoji="0" lang="es-AR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1842247" y="1249897"/>
            <a:ext cx="6629398" cy="959663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APORTE SOLIDARIO, EXTRAORDINARIO,</a:t>
            </a:r>
            <a:r>
              <a:rPr kumimoji="0" lang="es-ES" sz="24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 </a:t>
            </a: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POR ÚNICA VEZ Y OBLIGATORIO</a:t>
            </a:r>
            <a:endParaRPr kumimoji="0" lang="es-AR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2556692" y="3843060"/>
            <a:ext cx="5195827" cy="580493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DISPOSICIONES DE</a:t>
            </a:r>
            <a:r>
              <a:rPr kumimoji="0" lang="es-E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 LA LEY </a:t>
            </a:r>
            <a:endParaRPr kumimoji="0" lang="es-AR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2556692" y="4785505"/>
            <a:ext cx="5195827" cy="642546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VIGENCIA</a:t>
            </a:r>
            <a:r>
              <a:rPr kumimoji="0" lang="es-ES" sz="2000" b="1" i="0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 DE LA LEY (ART 10)</a:t>
            </a:r>
            <a:endParaRPr kumimoji="0" lang="es-AR" sz="2000" b="1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cxnSp>
        <p:nvCxnSpPr>
          <p:cNvPr id="15" name="Conector angular 14"/>
          <p:cNvCxnSpPr>
            <a:stCxn id="8" idx="3"/>
            <a:endCxn id="6" idx="0"/>
          </p:cNvCxnSpPr>
          <p:nvPr/>
        </p:nvCxnSpPr>
        <p:spPr>
          <a:xfrm>
            <a:off x="8471645" y="1729729"/>
            <a:ext cx="1721224" cy="86306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>
            <a:stCxn id="8" idx="2"/>
            <a:endCxn id="7" idx="0"/>
          </p:cNvCxnSpPr>
          <p:nvPr/>
        </p:nvCxnSpPr>
        <p:spPr>
          <a:xfrm flipH="1">
            <a:off x="5154610" y="2209560"/>
            <a:ext cx="2336" cy="369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>
            <a:stCxn id="7" idx="2"/>
            <a:endCxn id="10" idx="0"/>
          </p:cNvCxnSpPr>
          <p:nvPr/>
        </p:nvCxnSpPr>
        <p:spPr>
          <a:xfrm flipH="1">
            <a:off x="5154606" y="3473278"/>
            <a:ext cx="4" cy="3697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>
            <a:stCxn id="10" idx="2"/>
            <a:endCxn id="11" idx="0"/>
          </p:cNvCxnSpPr>
          <p:nvPr/>
        </p:nvCxnSpPr>
        <p:spPr>
          <a:xfrm>
            <a:off x="5154606" y="4423553"/>
            <a:ext cx="0" cy="3619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ángulo redondeado 12"/>
          <p:cNvSpPr/>
          <p:nvPr/>
        </p:nvSpPr>
        <p:spPr>
          <a:xfrm>
            <a:off x="2556692" y="5790003"/>
            <a:ext cx="5195827" cy="693728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COMENZARÁ A REGIR EL DÍA DE SU PUBLICACIÓN EN EL BOLETÍN OFICIAL</a:t>
            </a:r>
            <a:endParaRPr kumimoji="0" lang="es-AR" sz="2000" b="1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cxnSp>
        <p:nvCxnSpPr>
          <p:cNvPr id="14" name="Conector recto de flecha 13"/>
          <p:cNvCxnSpPr>
            <a:stCxn id="11" idx="2"/>
            <a:endCxn id="13" idx="0"/>
          </p:cNvCxnSpPr>
          <p:nvPr/>
        </p:nvCxnSpPr>
        <p:spPr>
          <a:xfrm>
            <a:off x="5154606" y="5428051"/>
            <a:ext cx="0" cy="3619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19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s-ES" sz="4000" b="1" dirty="0">
                <a:latin typeface="Century Gothic" panose="020B0502020202020204" pitchFamily="34" charset="0"/>
              </a:rPr>
              <a:t>OTRAS NORMAS LEGALES APLICABLES (L, 9)</a:t>
            </a:r>
            <a:endParaRPr lang="es-AR" sz="4000" b="1" dirty="0">
              <a:latin typeface="Century Gothic" panose="020B0502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3464945" y="1215019"/>
            <a:ext cx="5934236" cy="100781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APLICACIÓN, PERCEPCIÓN Y FISCALIZACIÓN DEL APORTE</a:t>
            </a:r>
            <a:endParaRPr kumimoji="0" lang="es-AR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0" name="Rectángulo redondeado 19"/>
          <p:cNvSpPr/>
          <p:nvPr/>
        </p:nvSpPr>
        <p:spPr>
          <a:xfrm>
            <a:off x="3464945" y="2688472"/>
            <a:ext cx="5934236" cy="64802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AFIP</a:t>
            </a:r>
            <a:endParaRPr kumimoji="0" lang="es-AR" sz="2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1" name="Rectángulo redondeado 20"/>
          <p:cNvSpPr/>
          <p:nvPr/>
        </p:nvSpPr>
        <p:spPr>
          <a:xfrm>
            <a:off x="3464945" y="4954772"/>
            <a:ext cx="5934236" cy="166686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2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IMPORTANTE</a:t>
            </a:r>
          </a:p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2400" b="1" dirty="0">
                <a:solidFill>
                  <a:srgbClr val="000000"/>
                </a:solidFill>
                <a:latin typeface="Arial Narrow" panose="020B0606020202030204" pitchFamily="34" charset="0"/>
              </a:rPr>
              <a:t>RESULTARÁ DE APLICACIÓN SUPLETORIA DEL REGIMEN PENAL TRIBUTARIO</a:t>
            </a:r>
          </a:p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LEY</a:t>
            </a:r>
            <a:r>
              <a:rPr kumimoji="0" lang="es-ES" sz="24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27430, TITULO IX, LEY 27430</a:t>
            </a:r>
            <a:endParaRPr kumimoji="0" lang="es-AR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cxnSp>
        <p:nvCxnSpPr>
          <p:cNvPr id="5" name="Conector recto de flecha 4"/>
          <p:cNvCxnSpPr>
            <a:stCxn id="6" idx="2"/>
            <a:endCxn id="20" idx="0"/>
          </p:cNvCxnSpPr>
          <p:nvPr/>
        </p:nvCxnSpPr>
        <p:spPr>
          <a:xfrm>
            <a:off x="6432063" y="2222829"/>
            <a:ext cx="0" cy="4656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>
            <a:stCxn id="20" idx="2"/>
            <a:endCxn id="11" idx="0"/>
          </p:cNvCxnSpPr>
          <p:nvPr/>
        </p:nvCxnSpPr>
        <p:spPr>
          <a:xfrm>
            <a:off x="6432063" y="3336499"/>
            <a:ext cx="0" cy="3762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redondeado 10"/>
          <p:cNvSpPr/>
          <p:nvPr/>
        </p:nvSpPr>
        <p:spPr>
          <a:xfrm>
            <a:off x="3464945" y="3712785"/>
            <a:ext cx="5934236" cy="880479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APLICACIÓN SUPLETORIA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600" b="1" dirty="0">
                <a:solidFill>
                  <a:srgbClr val="000000"/>
                </a:solidFill>
                <a:latin typeface="Arial Narrow" panose="020B0606020202030204" pitchFamily="34" charset="0"/>
              </a:rPr>
              <a:t>LEY 11683</a:t>
            </a:r>
            <a:endParaRPr kumimoji="0" lang="es-AR" sz="2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cxnSp>
        <p:nvCxnSpPr>
          <p:cNvPr id="14" name="Conector recto de flecha 13"/>
          <p:cNvCxnSpPr>
            <a:stCxn id="11" idx="2"/>
          </p:cNvCxnSpPr>
          <p:nvPr/>
        </p:nvCxnSpPr>
        <p:spPr>
          <a:xfrm>
            <a:off x="6432063" y="4593264"/>
            <a:ext cx="0" cy="4253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25241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4000" b="1" dirty="0">
                <a:latin typeface="Century Gothic" panose="020B0502020202020204" pitchFamily="34" charset="0"/>
              </a:rPr>
              <a:t>CLÁUSULA ANTIELUSIÓN (L, 9)</a:t>
            </a:r>
            <a:endParaRPr lang="es-AR" sz="4000" b="1" dirty="0">
              <a:latin typeface="Century Gothic" panose="020B0502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2062903" y="1351585"/>
            <a:ext cx="8769621" cy="100781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VARIACIONES OPERADAS EN LOS BIENES SUJETOS AL APORTE</a:t>
            </a:r>
            <a:endParaRPr kumimoji="0" lang="es-AR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0" name="Rectángulo redondeado 19"/>
          <p:cNvSpPr/>
          <p:nvPr/>
        </p:nvSpPr>
        <p:spPr>
          <a:xfrm>
            <a:off x="2062903" y="2665831"/>
            <a:ext cx="8769621" cy="69802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DURANTE 180 DÍAS INMEDIATOS A LA VIGENCIA DE LA LEY</a:t>
            </a:r>
            <a:endParaRPr kumimoji="0" lang="es-AR" sz="2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1" name="Rectángulo redondeado 20"/>
          <p:cNvSpPr/>
          <p:nvPr/>
        </p:nvSpPr>
        <p:spPr>
          <a:xfrm>
            <a:off x="2062903" y="5316278"/>
            <a:ext cx="8769621" cy="130535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LA AFIP</a:t>
            </a:r>
            <a:r>
              <a:rPr kumimoji="0" lang="es-ES" sz="2400" b="1" i="0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PODRÁ DISPONER QUE AQUELLOS SE COMPUTEN A LOS EFECTOS DE SU DETERMINACIÓN</a:t>
            </a:r>
            <a:endParaRPr kumimoji="0" lang="es-AR" sz="2400" b="1" i="0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cxnSp>
        <p:nvCxnSpPr>
          <p:cNvPr id="5" name="Conector recto de flecha 4"/>
          <p:cNvCxnSpPr>
            <a:cxnSpLocks/>
            <a:stCxn id="6" idx="2"/>
            <a:endCxn id="20" idx="0"/>
          </p:cNvCxnSpPr>
          <p:nvPr/>
        </p:nvCxnSpPr>
        <p:spPr>
          <a:xfrm>
            <a:off x="6447714" y="2359395"/>
            <a:ext cx="0" cy="3064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>
            <a:cxnSpLocks/>
            <a:stCxn id="20" idx="2"/>
            <a:endCxn id="11" idx="0"/>
          </p:cNvCxnSpPr>
          <p:nvPr/>
        </p:nvCxnSpPr>
        <p:spPr>
          <a:xfrm>
            <a:off x="6447714" y="3363853"/>
            <a:ext cx="0" cy="2635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redondeado 10"/>
          <p:cNvSpPr/>
          <p:nvPr/>
        </p:nvSpPr>
        <p:spPr>
          <a:xfrm>
            <a:off x="2062903" y="3627427"/>
            <a:ext cx="8769621" cy="122720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PRESUNCIÓN,</a:t>
            </a:r>
            <a:r>
              <a:rPr kumimoji="0" lang="es-ES" sz="24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SALVO PRUEBA EN CONTRARIO, OPERACIÓN QUE CONFIGURE UN ARDID EVASIVO O DESTINADA A ELUDIR SU PAGO</a:t>
            </a:r>
            <a:endParaRPr kumimoji="0" lang="es-AR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cxnSp>
        <p:nvCxnSpPr>
          <p:cNvPr id="14" name="Conector recto de flecha 13"/>
          <p:cNvCxnSpPr>
            <a:cxnSpLocks/>
            <a:stCxn id="11" idx="2"/>
            <a:endCxn id="21" idx="0"/>
          </p:cNvCxnSpPr>
          <p:nvPr/>
        </p:nvCxnSpPr>
        <p:spPr>
          <a:xfrm>
            <a:off x="6447714" y="4854634"/>
            <a:ext cx="0" cy="4616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54751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2286001"/>
            <a:ext cx="10018713" cy="1041400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s-ES" sz="6600" b="1" dirty="0">
                <a:solidFill>
                  <a:schemeClr val="tx1"/>
                </a:solidFill>
                <a:latin typeface="Arial Narrow" panose="020B0606020202030204" pitchFamily="34" charset="0"/>
              </a:rPr>
              <a:t>Muchas gracias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7156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4000" b="1" dirty="0">
                <a:latin typeface="Century Gothic" panose="020B0502020202020204" pitchFamily="34" charset="0"/>
              </a:rPr>
              <a:t>INCIDENCIA CAMBIO FECHAS</a:t>
            </a:r>
            <a:endParaRPr lang="es-AR" sz="4000" b="1" dirty="0">
              <a:latin typeface="Century Gothic" panose="020B0502020202020204" pitchFamily="34" charset="0"/>
            </a:endParaRP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4381589"/>
              </p:ext>
            </p:extLst>
          </p:nvPr>
        </p:nvGraphicFramePr>
        <p:xfrm>
          <a:off x="1484313" y="1862138"/>
          <a:ext cx="10018710" cy="364116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339570">
                  <a:extLst>
                    <a:ext uri="{9D8B030D-6E8A-4147-A177-3AD203B41FA5}">
                      <a16:colId xmlns:a16="http://schemas.microsoft.com/office/drawing/2014/main" val="4017813858"/>
                    </a:ext>
                  </a:extLst>
                </a:gridCol>
                <a:gridCol w="3339570">
                  <a:extLst>
                    <a:ext uri="{9D8B030D-6E8A-4147-A177-3AD203B41FA5}">
                      <a16:colId xmlns:a16="http://schemas.microsoft.com/office/drawing/2014/main" val="3373847289"/>
                    </a:ext>
                  </a:extLst>
                </a:gridCol>
                <a:gridCol w="3339570">
                  <a:extLst>
                    <a:ext uri="{9D8B030D-6E8A-4147-A177-3AD203B41FA5}">
                      <a16:colId xmlns:a16="http://schemas.microsoft.com/office/drawing/2014/main" val="4050238348"/>
                    </a:ext>
                  </a:extLst>
                </a:gridCol>
              </a:tblGrid>
              <a:tr h="1686716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FECHAS</a:t>
                      </a:r>
                      <a:endParaRPr lang="es-AR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COTIZACIÓN</a:t>
                      </a:r>
                    </a:p>
                    <a:p>
                      <a:pPr algn="ctr"/>
                      <a:r>
                        <a:rPr lang="es-ES" sz="2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DOLAR</a:t>
                      </a:r>
                      <a:endParaRPr lang="es-AR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BASE </a:t>
                      </a:r>
                    </a:p>
                    <a:p>
                      <a:pPr algn="ctr"/>
                      <a:r>
                        <a:rPr lang="es-ES" sz="2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U$S</a:t>
                      </a:r>
                      <a:endParaRPr lang="es-AR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93328"/>
                  </a:ext>
                </a:extLst>
              </a:tr>
              <a:tr h="977224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31/12/2019</a:t>
                      </a:r>
                      <a:endParaRPr lang="es-AR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59,69</a:t>
                      </a:r>
                      <a:endParaRPr lang="es-AR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3.350.645</a:t>
                      </a:r>
                      <a:endParaRPr lang="es-AR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6945985"/>
                  </a:ext>
                </a:extLst>
              </a:tr>
              <a:tr h="977224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5/12/2020</a:t>
                      </a:r>
                      <a:endParaRPr lang="es-AR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81,45</a:t>
                      </a:r>
                      <a:endParaRPr lang="es-AR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2.455.494</a:t>
                      </a:r>
                      <a:endParaRPr lang="es-AR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8577855"/>
                  </a:ext>
                </a:extLst>
              </a:tr>
            </a:tbl>
          </a:graphicData>
        </a:graphic>
      </p:graphicFrame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1855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ES" sz="4000" b="1" dirty="0">
                <a:latin typeface="Century Gothic" panose="020B0502020202020204" pitchFamily="34" charset="0"/>
              </a:rPr>
              <a:t>SUJETOS ALCANZADOS (L, 2)</a:t>
            </a:r>
            <a:endParaRPr lang="es-AR" sz="4000" b="1" dirty="0">
              <a:latin typeface="Century Gothic" panose="020B0502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551795"/>
              </p:ext>
            </p:extLst>
          </p:nvPr>
        </p:nvGraphicFramePr>
        <p:xfrm>
          <a:off x="559724" y="1206305"/>
          <a:ext cx="11361148" cy="5623119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1797086">
                  <a:extLst>
                    <a:ext uri="{9D8B030D-6E8A-4147-A177-3AD203B41FA5}">
                      <a16:colId xmlns:a16="http://schemas.microsoft.com/office/drawing/2014/main" val="3585389751"/>
                    </a:ext>
                  </a:extLst>
                </a:gridCol>
                <a:gridCol w="1277471">
                  <a:extLst>
                    <a:ext uri="{9D8B030D-6E8A-4147-A177-3AD203B41FA5}">
                      <a16:colId xmlns:a16="http://schemas.microsoft.com/office/drawing/2014/main" val="1496453669"/>
                    </a:ext>
                  </a:extLst>
                </a:gridCol>
                <a:gridCol w="3692818">
                  <a:extLst>
                    <a:ext uri="{9D8B030D-6E8A-4147-A177-3AD203B41FA5}">
                      <a16:colId xmlns:a16="http://schemas.microsoft.com/office/drawing/2014/main" val="1224122679"/>
                    </a:ext>
                  </a:extLst>
                </a:gridCol>
                <a:gridCol w="4593773">
                  <a:extLst>
                    <a:ext uri="{9D8B030D-6E8A-4147-A177-3AD203B41FA5}">
                      <a16:colId xmlns:a16="http://schemas.microsoft.com/office/drawing/2014/main" val="2769884162"/>
                    </a:ext>
                  </a:extLst>
                </a:gridCol>
              </a:tblGrid>
              <a:tr h="732880">
                <a:tc gridSpan="4">
                  <a:txBody>
                    <a:bodyPr/>
                    <a:lstStyle/>
                    <a:p>
                      <a:pPr algn="ctr"/>
                      <a:r>
                        <a:rPr lang="es-ES" sz="2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PERSONAS HUMANAS Y SUCESIONES INDIVISAS</a:t>
                      </a:r>
                      <a:endParaRPr lang="es-AR" sz="2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AR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AR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4210759"/>
                  </a:ext>
                </a:extLst>
              </a:tr>
              <a:tr h="1499391">
                <a:tc rowSpan="2"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latin typeface="Arial Narrow" panose="020B0606020202030204" pitchFamily="34" charset="0"/>
                        </a:rPr>
                        <a:t>RESIDENCIA</a:t>
                      </a:r>
                      <a:endParaRPr lang="es-AR" sz="2000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s-ES" sz="2000" baseline="0" dirty="0">
                          <a:latin typeface="Arial Narrow" panose="020B0606020202030204" pitchFamily="34" charset="0"/>
                        </a:rPr>
                        <a:t>PAÍS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s-E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TOTALIDAD DE BIENES (PAÍS Y EXTERIOR)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s-E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COMPRENDIDOS Y VALUADOS IBP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s-E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INDEPENDIENTEMENTE DEL TRATAMIENTO ANTE IBP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s-E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SIN DEDUCCIÓN DE MNI ALGUNO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s-E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 LA FECHA DE VIGENCIA DE LA LEY</a:t>
                      </a:r>
                      <a:endParaRPr kumimoji="0" lang="es-AR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8188211"/>
                  </a:ext>
                </a:extLst>
              </a:tr>
              <a:tr h="1457584">
                <a:tc vMerge="1">
                  <a:txBody>
                    <a:bodyPr/>
                    <a:lstStyle/>
                    <a:p>
                      <a:endParaRPr lang="es-AR" sz="2000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latin typeface="Arial Narrow" panose="020B0606020202030204" pitchFamily="34" charset="0"/>
                        </a:rPr>
                        <a:t>EXTERIOR</a:t>
                      </a:r>
                      <a:endParaRPr lang="es-AR" sz="2000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2000" dirty="0">
                          <a:latin typeface="Arial Narrow" panose="020B0606020202030204" pitchFamily="34" charset="0"/>
                        </a:rPr>
                        <a:t>TOTAL DE BIENES EN EL PAÍS</a:t>
                      </a:r>
                      <a:endParaRPr lang="es-AR" sz="2000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AR" sz="2000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3379090"/>
                  </a:ext>
                </a:extLst>
              </a:tr>
              <a:tr h="1933264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latin typeface="Arial Narrow" panose="020B0606020202030204" pitchFamily="34" charset="0"/>
                        </a:rPr>
                        <a:t>NACIONALIDAD</a:t>
                      </a:r>
                      <a:endParaRPr lang="es-ES" sz="2000" baseline="0" dirty="0">
                        <a:latin typeface="Arial Narrow" panose="020B0606020202030204" pitchFamily="34" charset="0"/>
                      </a:endParaRPr>
                    </a:p>
                    <a:p>
                      <a:pPr algn="ctr"/>
                      <a:r>
                        <a:rPr lang="es-ES" sz="2000" baseline="0" dirty="0">
                          <a:latin typeface="Arial Narrow" panose="020B0606020202030204" pitchFamily="34" charset="0"/>
                        </a:rPr>
                        <a:t>ARGENTINA</a:t>
                      </a:r>
                      <a:endParaRPr lang="es-AR" sz="2000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ES" sz="2000" dirty="0">
                          <a:latin typeface="Arial Narrow" panose="020B0606020202030204" pitchFamily="34" charset="0"/>
                        </a:rPr>
                        <a:t>DOMICILIO O RESIDENCIA EN JURISDICCIONES NO COOPERANTES O</a:t>
                      </a:r>
                      <a:r>
                        <a:rPr lang="es-ES" sz="2000" baseline="0" dirty="0">
                          <a:latin typeface="Arial Narrow" panose="020B0606020202030204" pitchFamily="34" charset="0"/>
                        </a:rPr>
                        <a:t> DE BAJA O NULA TRIBUTACIÓN</a:t>
                      </a:r>
                      <a:endParaRPr lang="es-AR" sz="2000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AR" sz="2000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ES" sz="2000" dirty="0">
                          <a:latin typeface="Arial Narrow" panose="020B0606020202030204" pitchFamily="34" charset="0"/>
                        </a:rPr>
                        <a:t>SERÁN CONSIDERADOS RESIDENTES EN EL PAÍS</a:t>
                      </a:r>
                      <a:endParaRPr lang="es-AR" sz="2000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95947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2210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4000" b="1" dirty="0">
                <a:latin typeface="Century Gothic" panose="020B0502020202020204" pitchFamily="34" charset="0"/>
              </a:rPr>
              <a:t>RESIDENCIA (L, 2)</a:t>
            </a:r>
            <a:endParaRPr lang="es-AR" sz="4000" b="1" dirty="0">
              <a:latin typeface="Century Gothic" panose="020B0502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4804647" y="1492624"/>
            <a:ext cx="2934587" cy="95177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CRITERIOS DE RESIDENCIA</a:t>
            </a:r>
            <a:endParaRPr kumimoji="0" lang="es-AR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3" name="Rectángulo redondeado 22"/>
          <p:cNvSpPr/>
          <p:nvPr/>
        </p:nvSpPr>
        <p:spPr>
          <a:xfrm>
            <a:off x="4804647" y="3160616"/>
            <a:ext cx="2934587" cy="1031811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ART 116 a 123 INCLUSIVE LIG</a:t>
            </a:r>
            <a:endParaRPr kumimoji="0" lang="es-AR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4" name="Rectángulo redondeado 23"/>
          <p:cNvSpPr/>
          <p:nvPr/>
        </p:nvSpPr>
        <p:spPr>
          <a:xfrm>
            <a:off x="4804646" y="4798722"/>
            <a:ext cx="2934587" cy="996959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AL 31/12/2019</a:t>
            </a:r>
            <a:endParaRPr kumimoji="0" lang="es-AR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cxnSp>
        <p:nvCxnSpPr>
          <p:cNvPr id="26" name="Conector recto de flecha 25"/>
          <p:cNvCxnSpPr>
            <a:stCxn id="23" idx="2"/>
            <a:endCxn id="24" idx="0"/>
          </p:cNvCxnSpPr>
          <p:nvPr/>
        </p:nvCxnSpPr>
        <p:spPr>
          <a:xfrm flipH="1">
            <a:off x="6271940" y="4192427"/>
            <a:ext cx="1" cy="6062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>
            <a:stCxn id="9" idx="2"/>
            <a:endCxn id="23" idx="0"/>
          </p:cNvCxnSpPr>
          <p:nvPr/>
        </p:nvCxnSpPr>
        <p:spPr>
          <a:xfrm>
            <a:off x="6271941" y="2444401"/>
            <a:ext cx="0" cy="7162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617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2800" b="1" dirty="0">
                <a:latin typeface="Century Gothic" panose="020B0502020202020204" pitchFamily="34" charset="0"/>
              </a:rPr>
              <a:t>JURISDICCIONES NO COOPERANTES</a:t>
            </a:r>
            <a:br>
              <a:rPr lang="es-ES" sz="2800" b="1" dirty="0">
                <a:latin typeface="Century Gothic" panose="020B0502020202020204" pitchFamily="34" charset="0"/>
              </a:rPr>
            </a:br>
            <a:r>
              <a:rPr lang="es-ES" sz="2800" b="1" dirty="0">
                <a:latin typeface="Century Gothic" panose="020B0502020202020204" pitchFamily="34" charset="0"/>
              </a:rPr>
              <a:t>(L.I.G., 19 y DR, 24)</a:t>
            </a:r>
            <a:endParaRPr lang="es-AR" sz="2800" b="1" dirty="0"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0" y="1097004"/>
            <a:ext cx="10018713" cy="5546684"/>
          </a:xfrm>
        </p:spPr>
        <p:txBody>
          <a:bodyPr anchor="t">
            <a:noAutofit/>
          </a:bodyPr>
          <a:lstStyle/>
          <a:p>
            <a:pPr marL="363538" indent="-363538"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Century Gothic" panose="020B0502020202020204" pitchFamily="34" charset="0"/>
              <a:buChar char="●"/>
            </a:pPr>
            <a:r>
              <a:rPr lang="es-ES" sz="2300" dirty="0">
                <a:solidFill>
                  <a:schemeClr val="tx1"/>
                </a:solidFill>
                <a:latin typeface="Arial Narrow" panose="020B0606020202030204" pitchFamily="34" charset="0"/>
              </a:rPr>
              <a:t>PAÍSES O JURISDICCIONES QUE NO TENGAN VIGENTE CON NUESTRO PAÍS UN ACUERDO DE INTERCAMBIO DE INFORMACIÓN DE MATERIA TRIBUTARIA O UN CONVENIO PARA EVITAR LA DOBLE IMPOSICIÓN INTERNACIONAL CON CLÁUSULA AMPLIA DE INTERCAMBIO DE INFORMACIÓN.</a:t>
            </a:r>
          </a:p>
          <a:p>
            <a:pPr marL="363538" indent="-363538"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Century Gothic" panose="020B0502020202020204" pitchFamily="34" charset="0"/>
              <a:buChar char="●"/>
            </a:pPr>
            <a:r>
              <a:rPr lang="es-ES" sz="2300" dirty="0">
                <a:solidFill>
                  <a:schemeClr val="tx1"/>
                </a:solidFill>
                <a:latin typeface="Arial Narrow" panose="020B0606020202030204" pitchFamily="34" charset="0"/>
              </a:rPr>
              <a:t>PAÍSES QUE, TENIENDO VIGENTE UN ACUERDO CON LOS ALCANCES DEFINIDOS EN EL PÁRRAFO ANTERIOR, NO CUMPLAN EFECTIVAMENTE CON EL INTERCAMBIO DE INFORMACIÓN.</a:t>
            </a:r>
          </a:p>
          <a:p>
            <a:pPr marL="363538" indent="-363538"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Century Gothic" panose="020B0502020202020204" pitchFamily="34" charset="0"/>
              <a:buChar char="●"/>
            </a:pPr>
            <a:r>
              <a:rPr lang="es-ES" sz="2300" dirty="0">
                <a:solidFill>
                  <a:schemeClr val="tx1"/>
                </a:solidFill>
                <a:latin typeface="Arial Narrow" panose="020B0606020202030204" pitchFamily="34" charset="0"/>
              </a:rPr>
              <a:t>LA AFIP HA PUBLICADO EL LISTADO DE PAÍSES NO COOPERANTES:</a:t>
            </a:r>
          </a:p>
          <a:p>
            <a:pPr marL="631825" lvl="1" indent="-284163"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s-ES" sz="2000" dirty="0">
                <a:solidFill>
                  <a:schemeClr val="tx1"/>
                </a:solidFill>
                <a:latin typeface="Arial Narrow" panose="020B0606020202030204" pitchFamily="34" charset="0"/>
              </a:rPr>
              <a:t>VATICANO</a:t>
            </a:r>
          </a:p>
          <a:p>
            <a:pPr marL="631825" lvl="1" indent="-284163"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s-ES" sz="2000" dirty="0">
                <a:solidFill>
                  <a:schemeClr val="tx1"/>
                </a:solidFill>
                <a:latin typeface="Arial Narrow" panose="020B0606020202030204" pitchFamily="34" charset="0"/>
              </a:rPr>
              <a:t>BOLIVIA</a:t>
            </a:r>
          </a:p>
          <a:p>
            <a:pPr marL="631825" lvl="1" indent="-284163"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s-ES" sz="2000" dirty="0">
                <a:solidFill>
                  <a:schemeClr val="tx1"/>
                </a:solidFill>
                <a:latin typeface="Arial Narrow" panose="020B0606020202030204" pitchFamily="34" charset="0"/>
              </a:rPr>
              <a:t>CUBA</a:t>
            </a:r>
          </a:p>
          <a:p>
            <a:pPr marL="631825" lvl="1" indent="-284163"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s-ES" sz="2000" dirty="0">
                <a:solidFill>
                  <a:schemeClr val="tx1"/>
                </a:solidFill>
                <a:latin typeface="Arial Narrow" panose="020B0606020202030204" pitchFamily="34" charset="0"/>
              </a:rPr>
              <a:t>HONDURAS</a:t>
            </a:r>
          </a:p>
          <a:p>
            <a:pPr marL="631825" lvl="1" indent="-284163"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s-ES" sz="2000" dirty="0">
                <a:solidFill>
                  <a:schemeClr val="tx1"/>
                </a:solidFill>
                <a:latin typeface="Arial Narrow" panose="020B0606020202030204" pitchFamily="34" charset="0"/>
              </a:rPr>
              <a:t>NICARAGUA</a:t>
            </a:r>
          </a:p>
          <a:p>
            <a:pPr marL="631825" lvl="1" indent="-284163"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s-ES" sz="2000" dirty="0">
                <a:solidFill>
                  <a:schemeClr val="tx1"/>
                </a:solidFill>
                <a:latin typeface="Arial Narrow" panose="020B0606020202030204" pitchFamily="34" charset="0"/>
              </a:rPr>
              <a:t>PARAGUAY</a:t>
            </a:r>
          </a:p>
          <a:p>
            <a:pPr marL="631825" lvl="1" indent="-284163"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s-ES" sz="2000" dirty="0">
                <a:solidFill>
                  <a:schemeClr val="tx1"/>
                </a:solidFill>
                <a:latin typeface="Arial Narrow" panose="020B0606020202030204" pitchFamily="34" charset="0"/>
              </a:rPr>
              <a:t>Y OTRAS (TOTAL 95)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0070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s-ES" sz="4000" b="1" dirty="0">
                <a:latin typeface="Century Gothic" panose="020B0502020202020204" pitchFamily="34" charset="0"/>
              </a:rPr>
              <a:t>JURISDICCIONES DE BAJA O NULA TRIBUTACIÓN (L.I.G., ART 20)</a:t>
            </a:r>
            <a:endParaRPr lang="es-AR" sz="4000" b="1" dirty="0"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anchor="t">
            <a:noAutofit/>
          </a:bodyPr>
          <a:lstStyle/>
          <a:p>
            <a:pPr marL="363538" indent="-363538">
              <a:buFont typeface="Century Gothic" panose="020B0502020202020204" pitchFamily="34" charset="0"/>
              <a:buChar char="●"/>
            </a:pPr>
            <a:r>
              <a:rPr lang="es-ES" sz="3200" dirty="0">
                <a:solidFill>
                  <a:schemeClr val="tx1"/>
                </a:solidFill>
                <a:latin typeface="Arial Narrow" panose="020B0606020202030204" pitchFamily="34" charset="0"/>
              </a:rPr>
              <a:t>AQUELLOS PAÍSES, DOMINIOS, JURISDICCIONES, TERRITORIOS, ESTADOS ASOCIADOS O REGÍMENES TRIBUTARIOS ESPECIALES QUE ESTABLEZCAN UNA TRIBUTACIÓN MÁXIMA A LA RENTA EMPRESARIA INFERIOR AL 60% DEL 25% (ALÍCUOTA ART 73 A LIG), O SEA INFERIOR AL 15%</a:t>
            </a:r>
          </a:p>
          <a:p>
            <a:pPr marL="363538" indent="-363538">
              <a:buFont typeface="Century Gothic" panose="020B0502020202020204" pitchFamily="34" charset="0"/>
              <a:buChar char="●"/>
            </a:pPr>
            <a:r>
              <a:rPr lang="es-ES" sz="3200" dirty="0">
                <a:solidFill>
                  <a:schemeClr val="tx1"/>
                </a:solidFill>
                <a:latin typeface="Arial Narrow" panose="020B0606020202030204" pitchFamily="34" charset="0"/>
              </a:rPr>
              <a:t>Paraguay 10%</a:t>
            </a:r>
          </a:p>
          <a:p>
            <a:pPr marL="363538" indent="-363538">
              <a:buFont typeface="Century Gothic" panose="020B0502020202020204" pitchFamily="34" charset="0"/>
              <a:buChar char="●"/>
            </a:pPr>
            <a:endParaRPr lang="es-ES" sz="32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5906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3200" b="1" dirty="0">
                <a:latin typeface="Century Gothic" panose="020B0502020202020204" pitchFamily="34" charset="0"/>
              </a:rPr>
              <a:t>PÉRDIDA DE RESIDENCIA (ART 120)</a:t>
            </a:r>
            <a:endParaRPr lang="es-AR" sz="3200" b="1" dirty="0">
              <a:latin typeface="Century Gothic" panose="020B0502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11630025" y="6482763"/>
            <a:ext cx="566431" cy="375237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3" name="Rectángulo redondeado 2"/>
          <p:cNvSpPr/>
          <p:nvPr/>
        </p:nvSpPr>
        <p:spPr>
          <a:xfrm>
            <a:off x="300940" y="1338201"/>
            <a:ext cx="7686611" cy="78728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ADQUISICIÓN DE LA CONDICIÓN DE RESIDENTES EN EL EXTERIOR (DISPOSICIONES MIGRATORIAS)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8166786" y="1374276"/>
            <a:ext cx="3827990" cy="239871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EFECTOS DE LA PÉRDIDA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1° DÍA DEL INMEDIATO SUBSIGUIENTE A AQUEL EN QUE SE CONFIGURÓ CUALQUIERA DE LOS HECHOS</a:t>
            </a:r>
            <a:endParaRPr kumimoji="0" lang="es-AR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300940" y="2335292"/>
            <a:ext cx="7686611" cy="148346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EN CASO CONTRARIO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PERMANECER EN EL EXTERIOR EN FORMA CONTINUADA DURANTE UN PERÍODO DE 12 MESES (MENOS DE 90 DÍAS EN UN AÑO NO INTERRUMPE PERMANENCIA EN EL EXTERIOR)</a:t>
            </a:r>
            <a:endParaRPr kumimoji="0" lang="es-AR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189963" y="3983945"/>
            <a:ext cx="11804811" cy="87463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ADQUISICIÓN DE LA CONDICIÓN DE BENEFICIARIOS DEL EXTERIOR (ART 123)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PÉRDIDA DE LA CONDICIÓN DE RESIDENTES</a:t>
            </a:r>
            <a:endParaRPr kumimoji="0" lang="es-AR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189962" y="4998505"/>
            <a:ext cx="11804811" cy="116983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CANCELACIÓN IMPUESTO A LAS GANANCIAS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HASTA TANTO SE OBTENGA LA CANCELACIÓN DEFINITIVA LAS PH DEBERÁN CONTINUAR CUMPLIENDO CON LA TOTALIDAD DE LAS OBLIGACIONES FISCALES (FORMALES Y MATERIALES), CORRESPONDIENTES</a:t>
            </a:r>
            <a:endParaRPr kumimoji="0" lang="es-AR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999160" y="6287866"/>
            <a:ext cx="2438806" cy="5097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>
              <a:defRPr sz="2000" b="1">
                <a:solidFill>
                  <a:srgbClr val="000000"/>
                </a:solidFill>
                <a:latin typeface="Arial Narrow" panose="020B0606020202030204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DOBLE RESIDENCIA</a:t>
            </a:r>
            <a:endParaRPr kumimoji="0" lang="es-AR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2925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4000" b="1" dirty="0">
                <a:latin typeface="Century Gothic" panose="020B0502020202020204" pitchFamily="34" charset="0"/>
              </a:rPr>
              <a:t>EXENCIONES IBP – NO APLICABLES</a:t>
            </a:r>
            <a:endParaRPr lang="es-AR" sz="4000" b="1" dirty="0"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0" y="1182511"/>
            <a:ext cx="10018713" cy="5675489"/>
          </a:xfrm>
        </p:spPr>
        <p:txBody>
          <a:bodyPr anchor="t">
            <a:noAutofit/>
          </a:bodyPr>
          <a:lstStyle/>
          <a:p>
            <a:pPr marL="363538" indent="-363538">
              <a:buFont typeface="Century Gothic" panose="020B0502020202020204" pitchFamily="34" charset="0"/>
              <a:buChar char="●"/>
            </a:pPr>
            <a:r>
              <a:rPr lang="es-ES" sz="2600" dirty="0">
                <a:solidFill>
                  <a:schemeClr val="tx1"/>
                </a:solidFill>
                <a:latin typeface="Arial Narrow" panose="020B0606020202030204" pitchFamily="34" charset="0"/>
              </a:rPr>
              <a:t>BIENES INMATERIALES (LLAVES, MARCAS, PATENTES, DERECHOS DE CONCESIÓN)</a:t>
            </a:r>
          </a:p>
          <a:p>
            <a:pPr marL="363538" indent="-363538">
              <a:buFont typeface="Century Gothic" panose="020B0502020202020204" pitchFamily="34" charset="0"/>
              <a:buChar char="●"/>
            </a:pPr>
            <a:r>
              <a:rPr lang="es-ES" sz="2600" dirty="0">
                <a:solidFill>
                  <a:schemeClr val="tx1"/>
                </a:solidFill>
                <a:latin typeface="Arial Narrow" panose="020B0606020202030204" pitchFamily="34" charset="0"/>
              </a:rPr>
              <a:t>BIENES UBICADOS EN TIERRA DEL FUEGO (LEY 19640)</a:t>
            </a:r>
          </a:p>
          <a:p>
            <a:pPr marL="363538" indent="-363538">
              <a:buFont typeface="Century Gothic" panose="020B0502020202020204" pitchFamily="34" charset="0"/>
              <a:buChar char="●"/>
            </a:pPr>
            <a:r>
              <a:rPr lang="es-ES" sz="2600" dirty="0">
                <a:solidFill>
                  <a:schemeClr val="tx1"/>
                </a:solidFill>
                <a:latin typeface="Arial Narrow" panose="020B0606020202030204" pitchFamily="34" charset="0"/>
              </a:rPr>
              <a:t>TÍTULOS BONOS Y DEMÁS TÍTULOS VALORES (EMITIDOS POR LA NACIÓN, PROVINCIAS, CABA, o MUNICIPIOS)</a:t>
            </a:r>
          </a:p>
          <a:p>
            <a:pPr marL="363538" indent="-363538">
              <a:buFont typeface="Century Gothic" panose="020B0502020202020204" pitchFamily="34" charset="0"/>
              <a:buChar char="●"/>
            </a:pPr>
            <a:r>
              <a:rPr lang="es-ES" sz="2600" dirty="0">
                <a:solidFill>
                  <a:schemeClr val="tx1"/>
                </a:solidFill>
                <a:latin typeface="Arial Narrow" panose="020B0606020202030204" pitchFamily="34" charset="0"/>
              </a:rPr>
              <a:t>CAJA DE AHORRO Y PLAZO FIJO EN BANCOS DEL PAÍS</a:t>
            </a:r>
          </a:p>
          <a:p>
            <a:pPr marL="363538" indent="-363538">
              <a:buFont typeface="Century Gothic" panose="020B0502020202020204" pitchFamily="34" charset="0"/>
              <a:buChar char="●"/>
            </a:pPr>
            <a:r>
              <a:rPr lang="es-ES" sz="2600" dirty="0">
                <a:solidFill>
                  <a:schemeClr val="tx1"/>
                </a:solidFill>
                <a:latin typeface="Arial Narrow" panose="020B0606020202030204" pitchFamily="34" charset="0"/>
              </a:rPr>
              <a:t>SEGUROS DE RETIRO</a:t>
            </a:r>
          </a:p>
          <a:p>
            <a:pPr marL="363538" indent="-363538">
              <a:buFont typeface="Century Gothic" panose="020B0502020202020204" pitchFamily="34" charset="0"/>
              <a:buChar char="●"/>
            </a:pPr>
            <a:r>
              <a:rPr lang="es-ES" sz="2600" dirty="0">
                <a:solidFill>
                  <a:schemeClr val="tx1"/>
                </a:solidFill>
                <a:latin typeface="Arial Narrow" panose="020B0606020202030204" pitchFamily="34" charset="0"/>
              </a:rPr>
              <a:t>ACCIONES Y PARTICIPACIONES EMPRESARIAS</a:t>
            </a:r>
          </a:p>
          <a:p>
            <a:pPr marL="363538" indent="-363538">
              <a:buFont typeface="Century Gothic" panose="020B0502020202020204" pitchFamily="34" charset="0"/>
              <a:buChar char="●"/>
            </a:pPr>
            <a:r>
              <a:rPr lang="es-ES" sz="2600" dirty="0">
                <a:solidFill>
                  <a:schemeClr val="tx1"/>
                </a:solidFill>
                <a:latin typeface="Arial Narrow" panose="020B0606020202030204" pitchFamily="34" charset="0"/>
              </a:rPr>
              <a:t>INMUEBLES RURALES</a:t>
            </a:r>
          </a:p>
          <a:p>
            <a:pPr marL="363538" indent="-363538">
              <a:buFont typeface="Century Gothic" panose="020B0502020202020204" pitchFamily="34" charset="0"/>
              <a:buChar char="●"/>
            </a:pPr>
            <a:r>
              <a:rPr lang="es-ES" sz="2600" dirty="0">
                <a:solidFill>
                  <a:schemeClr val="tx1"/>
                </a:solidFill>
                <a:latin typeface="Arial Narrow" panose="020B0606020202030204" pitchFamily="34" charset="0"/>
              </a:rPr>
              <a:t>MNI 2019  $2.000.000</a:t>
            </a:r>
          </a:p>
          <a:p>
            <a:pPr marL="363538" indent="-363538">
              <a:buFont typeface="Century Gothic" panose="020B0502020202020204" pitchFamily="34" charset="0"/>
              <a:buChar char="●"/>
            </a:pPr>
            <a:r>
              <a:rPr lang="es-ES" sz="2600" dirty="0">
                <a:solidFill>
                  <a:schemeClr val="tx1"/>
                </a:solidFill>
                <a:latin typeface="Arial Narrow" panose="020B0606020202030204" pitchFamily="34" charset="0"/>
              </a:rPr>
              <a:t>CASA HABITACIÓN  $18.000.000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s-E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s-E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68973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SAL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SAL" id="{DF6BBAC8-239A-4D15-905B-56A2B1298C92}" vid="{80FCF00A-F4CF-4FE5-BE4E-79C51EE16489}"/>
    </a:ext>
  </a:extLst>
</a:theme>
</file>

<file path=ppt/theme/theme2.xml><?xml version="1.0" encoding="utf-8"?>
<a:theme xmlns:a="http://schemas.openxmlformats.org/drawingml/2006/main" name="Tema de la oficin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710EE66-8707-456F-8F2E-091D581CB030}">
  <ds:schemaRefs>
    <ds:schemaRef ds:uri="http://purl.org/dc/terms/"/>
    <ds:schemaRef ds:uri="16c05727-aa75-4e4a-9b5f-8a80a1165891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71af3243-3dd4-4a8d-8c0d-dd76da1f02a5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AB96CC85-5758-41C0-8EFD-737AFB6912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0BEB954-4024-4CCF-A9D6-4C00FDC028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USAL</Template>
  <TotalTime>0</TotalTime>
  <Words>1637</Words>
  <Application>Microsoft Office PowerPoint</Application>
  <PresentationFormat>Panorámica</PresentationFormat>
  <Paragraphs>293</Paragraphs>
  <Slides>22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8" baseType="lpstr">
      <vt:lpstr>Arial</vt:lpstr>
      <vt:lpstr>Arial Narrow</vt:lpstr>
      <vt:lpstr>Calibri</vt:lpstr>
      <vt:lpstr>Century Gothic</vt:lpstr>
      <vt:lpstr>Wingdings</vt:lpstr>
      <vt:lpstr>USAL</vt:lpstr>
      <vt:lpstr>IMPUESTO A LA RIQUEZA </vt:lpstr>
      <vt:lpstr>ALCANCE (L, 1)</vt:lpstr>
      <vt:lpstr>INCIDENCIA CAMBIO FECHAS</vt:lpstr>
      <vt:lpstr>SUJETOS ALCANZADOS (L, 2)</vt:lpstr>
      <vt:lpstr>RESIDENCIA (L, 2)</vt:lpstr>
      <vt:lpstr>JURISDICCIONES NO COOPERANTES (L.I.G., 19 y DR, 24)</vt:lpstr>
      <vt:lpstr>JURISDICCIONES DE BAJA O NULA TRIBUTACIÓN (L.I.G., ART 20)</vt:lpstr>
      <vt:lpstr>PÉRDIDA DE RESIDENCIA (ART 120)</vt:lpstr>
      <vt:lpstr>EXENCIONES IBP – NO APLICABLES</vt:lpstr>
      <vt:lpstr>RESPONSABLE SUSTITUTO (ART 2)</vt:lpstr>
      <vt:lpstr>BASE IMPONIBLE (L, 3)</vt:lpstr>
      <vt:lpstr>EXENCIÓN (ART 2)</vt:lpstr>
      <vt:lpstr>DETERMINACIÓN APORTE A INGRESAR (L, 4)</vt:lpstr>
      <vt:lpstr>DETERMINACIÓN IMPORTE A INGRESAR BIENES EN EL EXTERIOR (L, 5)</vt:lpstr>
      <vt:lpstr>INEQUIDADES EN LA APLICACIÓN DE LAS TABLAS</vt:lpstr>
      <vt:lpstr>REPATRIACIÓN DE ACTIVOS FINANCIEROS DEL EXTERIOR (L, 6)</vt:lpstr>
      <vt:lpstr>ACTIVOS FINANCIEROS EN EL EXTERIOR (L, 6)</vt:lpstr>
      <vt:lpstr>DESTINO DE LA RECAUDACIÓN (L, 7 y 8)</vt:lpstr>
      <vt:lpstr>FACULTADES AFIP (L, 9)</vt:lpstr>
      <vt:lpstr>OTRAS NORMAS LEGALES APLICABLES (L, 9)</vt:lpstr>
      <vt:lpstr>CLÁUSULA ANTIELUSIÓN (L, 9)</vt:lpstr>
      <vt:lpstr>Muchas gracias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2020-09-22T02:42:36Z</dcterms:created>
  <dcterms:modified xsi:type="dcterms:W3CDTF">2020-12-07T00:25:14Z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