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autoCompressPictures="0">
  <p:sldMasterIdLst>
    <p:sldMasterId id="2147483648" r:id="rId1"/>
  </p:sldMasterIdLst>
  <p:notesMasterIdLst>
    <p:notesMasterId r:id="rId11"/>
  </p:notesMasterIdLst>
  <p:handoutMasterIdLst>
    <p:handoutMasterId r:id="rId12"/>
  </p:handoutMasterIdLst>
  <p:sldIdLst>
    <p:sldId id="258" r:id="rId2"/>
    <p:sldId id="259" r:id="rId3"/>
    <p:sldId id="260" r:id="rId4"/>
    <p:sldId id="261" r:id="rId5"/>
    <p:sldId id="262" r:id="rId6"/>
    <p:sldId id="263" r:id="rId7"/>
    <p:sldId id="264" r:id="rId8"/>
    <p:sldId id="265" r:id="rId9"/>
    <p:sldId id="266"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267C62"/>
    <a:srgbClr val="ECB64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6" autoAdjust="0"/>
    <p:restoredTop sz="94660"/>
  </p:normalViewPr>
  <p:slideViewPr>
    <p:cSldViewPr snapToGrid="0">
      <p:cViewPr varScale="1">
        <p:scale>
          <a:sx n="71" d="100"/>
          <a:sy n="71" d="100"/>
        </p:scale>
        <p:origin x="564" y="60"/>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64" d="100"/>
          <a:sy n="64" d="100"/>
        </p:scale>
        <p:origin x="2778"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AR"/>
          </a:p>
        </p:txBody>
      </p:sp>
      <p:sp>
        <p:nvSpPr>
          <p:cNvPr id="3" name="Marcador de fecha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2089A45-ACDF-4977-940A-119F11128CB5}" type="datetimeFigureOut">
              <a:rPr lang="es-AR" smtClean="0"/>
              <a:t>3/12/2020</a:t>
            </a:fld>
            <a:endParaRPr lang="es-AR"/>
          </a:p>
        </p:txBody>
      </p:sp>
      <p:sp>
        <p:nvSpPr>
          <p:cNvPr id="4" name="Marcador de pie de página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s-AR"/>
          </a:p>
        </p:txBody>
      </p:sp>
      <p:sp>
        <p:nvSpPr>
          <p:cNvPr id="5" name="Marcador de número de diapositiva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BD9A154-5205-40D8-A314-5CE05E9A7D3C}" type="slidenum">
              <a:rPr lang="es-AR" smtClean="0"/>
              <a:t>‹Nº›</a:t>
            </a:fld>
            <a:endParaRPr lang="es-AR"/>
          </a:p>
        </p:txBody>
      </p:sp>
    </p:spTree>
    <p:extLst>
      <p:ext uri="{BB962C8B-B14F-4D97-AF65-F5344CB8AC3E}">
        <p14:creationId xmlns:p14="http://schemas.microsoft.com/office/powerpoint/2010/main" val="41897298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AR"/>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A729403-2434-4942-8537-247D6FB28E24}" type="datetimeFigureOut">
              <a:rPr lang="es-AR" smtClean="0"/>
              <a:t>3/12/2020</a:t>
            </a:fld>
            <a:endParaRPr lang="es-AR"/>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AR"/>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AR"/>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8E2CB47-A167-4DC4-AB5E-1CE21BB04B1F}" type="slidenum">
              <a:rPr lang="es-AR" smtClean="0"/>
              <a:t>‹Nº›</a:t>
            </a:fld>
            <a:endParaRPr lang="es-AR"/>
          </a:p>
        </p:txBody>
      </p:sp>
    </p:spTree>
    <p:extLst>
      <p:ext uri="{BB962C8B-B14F-4D97-AF65-F5344CB8AC3E}">
        <p14:creationId xmlns:p14="http://schemas.microsoft.com/office/powerpoint/2010/main" val="8199547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3.png"/><Relationship Id="rId7" Type="http://schemas.openxmlformats.org/officeDocument/2006/relationships/image" Target="../media/image8.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rgbClr val="ECB64A"/>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accent2">
                <a:lumMod val="7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userDrawn="1"/>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6">
                <a:lumMod val="75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rgbClr val="ECB64A"/>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accent2">
                <a:lumMod val="75000"/>
              </a:schemeClr>
            </a:solidFill>
            <a:ln>
              <a:noFill/>
            </a:ln>
          </p:spPr>
        </p:sp>
      </p:grpSp>
      <p:sp>
        <p:nvSpPr>
          <p:cNvPr id="3" name="Subtitle 2"/>
          <p:cNvSpPr>
            <a:spLocks noGrp="1"/>
          </p:cNvSpPr>
          <p:nvPr>
            <p:ph type="subTitle" idx="1"/>
          </p:nvPr>
        </p:nvSpPr>
        <p:spPr>
          <a:xfrm>
            <a:off x="4515377" y="3996267"/>
            <a:ext cx="6987645" cy="891953"/>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editar el estilo de subtítulo del patrón</a:t>
            </a:r>
            <a:endParaRPr lang="en-US" dirty="0"/>
          </a:p>
        </p:txBody>
      </p:sp>
      <p:pic>
        <p:nvPicPr>
          <p:cNvPr id="7" name="Imagen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246264" y="345708"/>
            <a:ext cx="3351650" cy="1327602"/>
          </a:xfrm>
          <a:prstGeom prst="rect">
            <a:avLst/>
          </a:prstGeom>
        </p:spPr>
      </p:pic>
      <p:sp>
        <p:nvSpPr>
          <p:cNvPr id="2" name="Title 1"/>
          <p:cNvSpPr>
            <a:spLocks noGrp="1"/>
          </p:cNvSpPr>
          <p:nvPr>
            <p:ph type="ctrTitle"/>
          </p:nvPr>
        </p:nvSpPr>
        <p:spPr>
          <a:xfrm>
            <a:off x="2590800" y="1585543"/>
            <a:ext cx="8912223" cy="2410724"/>
          </a:xfrm>
        </p:spPr>
        <p:txBody>
          <a:bodyPr anchor="b">
            <a:noAutofit/>
          </a:bodyPr>
          <a:lstStyle>
            <a:lvl1pPr algn="r">
              <a:defRPr sz="5400">
                <a:effectLst/>
              </a:defRPr>
            </a:lvl1pPr>
          </a:lstStyle>
          <a:p>
            <a:r>
              <a:rPr lang="es-ES" dirty="0" smtClean="0"/>
              <a:t>Haga clic para modificar el estilo de título del patrón</a:t>
            </a:r>
            <a:endParaRPr lang="en-US" dirty="0"/>
          </a:p>
        </p:txBody>
      </p:sp>
      <p:pic>
        <p:nvPicPr>
          <p:cNvPr id="8" name="Imagen 7"/>
          <p:cNvPicPr>
            <a:picLocks noChangeAspect="1"/>
          </p:cNvPicPr>
          <p:nvPr userDrawn="1"/>
        </p:nvPicPr>
        <p:blipFill rotWithShape="1">
          <a:blip r:embed="rId3">
            <a:extLst>
              <a:ext uri="{28A0092B-C50C-407E-A947-70E740481C1C}">
                <a14:useLocalDpi xmlns:a14="http://schemas.microsoft.com/office/drawing/2010/main" val="0"/>
              </a:ext>
            </a:extLst>
          </a:blip>
          <a:srcRect b="15637"/>
          <a:stretch/>
        </p:blipFill>
        <p:spPr>
          <a:xfrm>
            <a:off x="3987264" y="488115"/>
            <a:ext cx="2503846" cy="1097428"/>
          </a:xfrm>
          <a:prstGeom prst="rect">
            <a:avLst/>
          </a:prstGeom>
        </p:spPr>
      </p:pic>
      <p:sp>
        <p:nvSpPr>
          <p:cNvPr id="38" name="Date Placeholder 3"/>
          <p:cNvSpPr>
            <a:spLocks noGrp="1"/>
          </p:cNvSpPr>
          <p:nvPr>
            <p:ph type="dt" sz="half" idx="10"/>
          </p:nvPr>
        </p:nvSpPr>
        <p:spPr>
          <a:xfrm>
            <a:off x="10510999" y="6630355"/>
            <a:ext cx="872657" cy="143315"/>
          </a:xfrm>
        </p:spPr>
        <p:txBody>
          <a:bodyPr/>
          <a:lstStyle/>
          <a:p>
            <a:fld id="{3C9B6FE3-22EB-47D4-9952-629B5C478968}" type="datetime1">
              <a:rPr lang="en-US" smtClean="0"/>
              <a:t>12/3/2020</a:t>
            </a:fld>
            <a:endParaRPr lang="en-US" dirty="0"/>
          </a:p>
        </p:txBody>
      </p:sp>
      <p:sp>
        <p:nvSpPr>
          <p:cNvPr id="39" name="Slide Number Placeholder 5"/>
          <p:cNvSpPr>
            <a:spLocks noGrp="1"/>
          </p:cNvSpPr>
          <p:nvPr>
            <p:ph type="sldNum" sz="quarter" idx="12"/>
          </p:nvPr>
        </p:nvSpPr>
        <p:spPr>
          <a:xfrm>
            <a:off x="11590219" y="6630355"/>
            <a:ext cx="420805" cy="143315"/>
          </a:xfrm>
        </p:spPr>
        <p:txBody>
          <a:bodyPr/>
          <a:lstStyle/>
          <a:p>
            <a:fld id="{D57F1E4F-1CFF-5643-939E-217C01CDF565}" type="slidenum">
              <a:rPr lang="en-US" dirty="0"/>
              <a:pPr/>
              <a:t>‹Nº›</a:t>
            </a:fld>
            <a:endParaRPr lang="en-US" dirty="0"/>
          </a:p>
        </p:txBody>
      </p:sp>
      <p:sp>
        <p:nvSpPr>
          <p:cNvPr id="40" name="Subtitle 2"/>
          <p:cNvSpPr txBox="1">
            <a:spLocks/>
          </p:cNvSpPr>
          <p:nvPr userDrawn="1"/>
        </p:nvSpPr>
        <p:spPr>
          <a:xfrm>
            <a:off x="0" y="5325323"/>
            <a:ext cx="12192000" cy="1563621"/>
          </a:xfrm>
          <a:prstGeom prst="rect">
            <a:avLst/>
          </a:prstGeom>
          <a:solidFill>
            <a:schemeClr val="bg1">
              <a:alpha val="86000"/>
            </a:schemeClr>
          </a:solidFill>
        </p:spPr>
        <p:txBody>
          <a:bodyPr vert="horz" lIns="91440" tIns="45720" rIns="91440" bIns="45720" rtlCol="0" anchor="t">
            <a:norm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es-ES" dirty="0" smtClean="0"/>
              <a:t>Auspician</a:t>
            </a:r>
          </a:p>
          <a:p>
            <a:pPr algn="l"/>
            <a:endParaRPr lang="es-ES" sz="1100" dirty="0" smtClean="0"/>
          </a:p>
          <a:p>
            <a:pPr algn="l"/>
            <a:r>
              <a:rPr lang="es-ES" dirty="0" smtClean="0"/>
              <a:t>Auspicio</a:t>
            </a:r>
            <a:r>
              <a:rPr lang="es-ES" baseline="0" dirty="0" smtClean="0"/>
              <a:t> profesional</a:t>
            </a:r>
            <a:endParaRPr lang="en-US" dirty="0"/>
          </a:p>
        </p:txBody>
      </p:sp>
      <p:pic>
        <p:nvPicPr>
          <p:cNvPr id="41" name="Imagen 40"/>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138791" y="5455461"/>
            <a:ext cx="1464811" cy="723789"/>
          </a:xfrm>
          <a:prstGeom prst="rect">
            <a:avLst/>
          </a:prstGeom>
        </p:spPr>
      </p:pic>
      <p:pic>
        <p:nvPicPr>
          <p:cNvPr id="42" name="Imagen 41"/>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4455909" y="5395401"/>
            <a:ext cx="1332761" cy="799657"/>
          </a:xfrm>
          <a:prstGeom prst="rect">
            <a:avLst/>
          </a:prstGeom>
        </p:spPr>
      </p:pic>
      <p:pic>
        <p:nvPicPr>
          <p:cNvPr id="43" name="Imagen 42"/>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6666525" y="5292991"/>
            <a:ext cx="1026233" cy="1026233"/>
          </a:xfrm>
          <a:prstGeom prst="rect">
            <a:avLst/>
          </a:prstGeom>
        </p:spPr>
      </p:pic>
      <p:pic>
        <p:nvPicPr>
          <p:cNvPr id="44" name="Imagen 43"/>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3272631" y="6215708"/>
            <a:ext cx="494653" cy="557962"/>
          </a:xfrm>
          <a:prstGeom prst="rect">
            <a:avLst/>
          </a:prstGeom>
        </p:spPr>
      </p:pic>
      <p:pic>
        <p:nvPicPr>
          <p:cNvPr id="48" name="Imagen 47"/>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8059596" y="5395401"/>
            <a:ext cx="1724985" cy="862492"/>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6EC43C9C-63B2-4DD4-A7B8-FBCB6BABA0C0}" type="datetime1">
              <a:rPr lang="en-US" smtClean="0"/>
              <a:t>12/3/2020</a:t>
            </a:fld>
            <a:endParaRPr lang="en-US" dirty="0"/>
          </a:p>
        </p:txBody>
      </p:sp>
      <p:sp>
        <p:nvSpPr>
          <p:cNvPr id="6" name="Footer Placeholder 5"/>
          <p:cNvSpPr>
            <a:spLocks noGrp="1"/>
          </p:cNvSpPr>
          <p:nvPr>
            <p:ph type="ftr" sz="quarter" idx="11"/>
          </p:nvPr>
        </p:nvSpPr>
        <p:spPr>
          <a:xfrm>
            <a:off x="3080280" y="6441739"/>
            <a:ext cx="7084177" cy="331932"/>
          </a:xfrm>
          <a:prstGeom prst="rect">
            <a:avLst/>
          </a:prstGeom>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6C74BFC2-1D14-41E1-BC99-5E99AFF7D8A8}" type="datetime1">
              <a:rPr lang="en-US" smtClean="0"/>
              <a:t>12/3/2020</a:t>
            </a:fld>
            <a:endParaRPr lang="en-US" dirty="0"/>
          </a:p>
        </p:txBody>
      </p:sp>
      <p:sp>
        <p:nvSpPr>
          <p:cNvPr id="5" name="Footer Placeholder 4"/>
          <p:cNvSpPr>
            <a:spLocks noGrp="1"/>
          </p:cNvSpPr>
          <p:nvPr>
            <p:ph type="ftr" sz="quarter" idx="11"/>
          </p:nvPr>
        </p:nvSpPr>
        <p:spPr>
          <a:xfrm>
            <a:off x="3080280" y="6441739"/>
            <a:ext cx="7084177" cy="331932"/>
          </a:xfrm>
          <a:prstGeom prst="rect">
            <a:avLst/>
          </a:prstGeom>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Editar el estilo de texto del patrón</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5712A986-FF63-4FC8-809C-3638E3BE4565}" type="datetime1">
              <a:rPr lang="en-US" smtClean="0"/>
              <a:t>12/3/2020</a:t>
            </a:fld>
            <a:endParaRPr lang="en-US" dirty="0"/>
          </a:p>
        </p:txBody>
      </p:sp>
      <p:sp>
        <p:nvSpPr>
          <p:cNvPr id="5" name="Footer Placeholder 4"/>
          <p:cNvSpPr>
            <a:spLocks noGrp="1"/>
          </p:cNvSpPr>
          <p:nvPr>
            <p:ph type="ftr" sz="quarter" idx="11"/>
          </p:nvPr>
        </p:nvSpPr>
        <p:spPr>
          <a:xfrm>
            <a:off x="3080280" y="6441739"/>
            <a:ext cx="7084177" cy="331932"/>
          </a:xfrm>
          <a:prstGeom prst="rect">
            <a:avLst/>
          </a:prstGeom>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966ECBBD-6038-4C54-A417-AB7B2482E9AD}" type="datetime1">
              <a:rPr lang="en-US" smtClean="0"/>
              <a:t>12/3/2020</a:t>
            </a:fld>
            <a:endParaRPr lang="en-US" dirty="0"/>
          </a:p>
        </p:txBody>
      </p:sp>
      <p:sp>
        <p:nvSpPr>
          <p:cNvPr id="5" name="Footer Placeholder 4"/>
          <p:cNvSpPr>
            <a:spLocks noGrp="1"/>
          </p:cNvSpPr>
          <p:nvPr>
            <p:ph type="ftr" sz="quarter" idx="11"/>
          </p:nvPr>
        </p:nvSpPr>
        <p:spPr>
          <a:xfrm>
            <a:off x="3080280" y="6441739"/>
            <a:ext cx="7084177" cy="331932"/>
          </a:xfrm>
          <a:prstGeom prst="rect">
            <a:avLst/>
          </a:prstGeom>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s-ES" smtClean="0"/>
              <a:t>Editar el estilo de texto del patrón</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AF8BB78D-47C6-4595-8D1A-CE054C6C5C42}" type="datetime1">
              <a:rPr lang="en-US" smtClean="0"/>
              <a:t>12/3/2020</a:t>
            </a:fld>
            <a:endParaRPr lang="en-US" dirty="0"/>
          </a:p>
        </p:txBody>
      </p:sp>
      <p:sp>
        <p:nvSpPr>
          <p:cNvPr id="5" name="Footer Placeholder 4"/>
          <p:cNvSpPr>
            <a:spLocks noGrp="1"/>
          </p:cNvSpPr>
          <p:nvPr>
            <p:ph type="ftr" sz="quarter" idx="11"/>
          </p:nvPr>
        </p:nvSpPr>
        <p:spPr>
          <a:xfrm>
            <a:off x="3080280" y="6441739"/>
            <a:ext cx="7084177" cy="331932"/>
          </a:xfrm>
          <a:prstGeom prst="rect">
            <a:avLst/>
          </a:prstGeom>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s-ES" smtClean="0"/>
              <a:t>Editar el estilo de texto del patrón</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50CBF4DD-3329-47EE-821C-6C141ACD1E3F}" type="datetime1">
              <a:rPr lang="en-US" smtClean="0"/>
              <a:t>12/3/2020</a:t>
            </a:fld>
            <a:endParaRPr lang="en-US" dirty="0"/>
          </a:p>
        </p:txBody>
      </p:sp>
      <p:sp>
        <p:nvSpPr>
          <p:cNvPr id="5" name="Footer Placeholder 4"/>
          <p:cNvSpPr>
            <a:spLocks noGrp="1"/>
          </p:cNvSpPr>
          <p:nvPr>
            <p:ph type="ftr" sz="quarter" idx="11"/>
          </p:nvPr>
        </p:nvSpPr>
        <p:spPr>
          <a:xfrm>
            <a:off x="3080280" y="6441739"/>
            <a:ext cx="7084177" cy="331932"/>
          </a:xfrm>
          <a:prstGeom prst="rect">
            <a:avLst/>
          </a:prstGeom>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3B4C6F31-927C-49FB-8AE5-3648E564BB71}" type="datetime1">
              <a:rPr lang="en-US" smtClean="0"/>
              <a:t>12/3/2020</a:t>
            </a:fld>
            <a:endParaRPr lang="en-US" dirty="0"/>
          </a:p>
        </p:txBody>
      </p:sp>
      <p:sp>
        <p:nvSpPr>
          <p:cNvPr id="5" name="Footer Placeholder 4"/>
          <p:cNvSpPr>
            <a:spLocks noGrp="1"/>
          </p:cNvSpPr>
          <p:nvPr>
            <p:ph type="ftr" sz="quarter" idx="11"/>
          </p:nvPr>
        </p:nvSpPr>
        <p:spPr>
          <a:xfrm>
            <a:off x="3080280" y="6441739"/>
            <a:ext cx="7084177" cy="331932"/>
          </a:xfrm>
          <a:prstGeom prst="rect">
            <a:avLst/>
          </a:prstGeom>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D063CBE8-833C-497E-97D8-601224525440}" type="datetime1">
              <a:rPr lang="en-US" smtClean="0"/>
              <a:t>12/3/2020</a:t>
            </a:fld>
            <a:endParaRPr lang="en-US" dirty="0"/>
          </a:p>
        </p:txBody>
      </p:sp>
      <p:sp>
        <p:nvSpPr>
          <p:cNvPr id="5" name="Footer Placeholder 4"/>
          <p:cNvSpPr>
            <a:spLocks noGrp="1"/>
          </p:cNvSpPr>
          <p:nvPr>
            <p:ph type="ftr" sz="quarter" idx="11"/>
          </p:nvPr>
        </p:nvSpPr>
        <p:spPr>
          <a:xfrm>
            <a:off x="3080280" y="6441739"/>
            <a:ext cx="7084177" cy="331932"/>
          </a:xfrm>
          <a:prstGeom prst="rect">
            <a:avLst/>
          </a:prstGeom>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ncho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FA6ECEB0-08AC-4C08-A034-D7527739D792}" type="datetime1">
              <a:rPr lang="en-US" smtClean="0"/>
              <a:t>12/3/2020</a:t>
            </a:fld>
            <a:endParaRPr lang="en-US" dirty="0"/>
          </a:p>
        </p:txBody>
      </p:sp>
      <p:sp>
        <p:nvSpPr>
          <p:cNvPr id="5" name="Footer Placeholder 4"/>
          <p:cNvSpPr>
            <a:spLocks noGrp="1"/>
          </p:cNvSpPr>
          <p:nvPr>
            <p:ph type="ftr" sz="quarter" idx="11"/>
          </p:nvPr>
        </p:nvSpPr>
        <p:spPr>
          <a:xfrm>
            <a:off x="3080280" y="6441739"/>
            <a:ext cx="7084177" cy="331932"/>
          </a:xfrm>
          <a:prstGeom prst="rect">
            <a:avLst/>
          </a:prstGeom>
        </p:spPr>
        <p:txBody>
          <a:bodyPr/>
          <a:lstStyle/>
          <a:p>
            <a:endParaRPr lang="en-US" dirty="0"/>
          </a:p>
        </p:txBody>
      </p:sp>
      <p:sp>
        <p:nvSpPr>
          <p:cNvPr id="6" name="Slide Number Placeholder 5"/>
          <p:cNvSpPr>
            <a:spLocks noGrp="1"/>
          </p:cNvSpPr>
          <p:nvPr>
            <p:ph type="sldNum" sz="quarter" idx="12"/>
          </p:nvPr>
        </p:nvSpPr>
        <p:spPr>
          <a:xfrm>
            <a:off x="11645289" y="6492875"/>
            <a:ext cx="5511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75355000-6024-44F7-A8E3-63EB368BADC6}" type="datetime1">
              <a:rPr lang="en-US" smtClean="0"/>
              <a:t>12/3/2020</a:t>
            </a:fld>
            <a:endParaRPr lang="en-US" dirty="0"/>
          </a:p>
        </p:txBody>
      </p:sp>
      <p:sp>
        <p:nvSpPr>
          <p:cNvPr id="5" name="Footer Placeholder 4"/>
          <p:cNvSpPr>
            <a:spLocks noGrp="1"/>
          </p:cNvSpPr>
          <p:nvPr>
            <p:ph type="ftr" sz="quarter" idx="11"/>
          </p:nvPr>
        </p:nvSpPr>
        <p:spPr>
          <a:xfrm>
            <a:off x="3080280" y="6441739"/>
            <a:ext cx="7084177" cy="331932"/>
          </a:xfrm>
          <a:prstGeom prst="rect">
            <a:avLst/>
          </a:prstGeom>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DAFAE2AA-5B16-408C-8BFA-C04AFFEDC3F4}" type="datetime1">
              <a:rPr lang="en-US" smtClean="0"/>
              <a:t>12/3/2020</a:t>
            </a:fld>
            <a:endParaRPr lang="en-US" dirty="0"/>
          </a:p>
        </p:txBody>
      </p:sp>
      <p:sp>
        <p:nvSpPr>
          <p:cNvPr id="6" name="Footer Placeholder 5"/>
          <p:cNvSpPr>
            <a:spLocks noGrp="1"/>
          </p:cNvSpPr>
          <p:nvPr>
            <p:ph type="ftr" sz="quarter" idx="11"/>
          </p:nvPr>
        </p:nvSpPr>
        <p:spPr>
          <a:xfrm>
            <a:off x="3080280" y="6441739"/>
            <a:ext cx="7084177" cy="331932"/>
          </a:xfrm>
          <a:prstGeom prst="rect">
            <a:avLst/>
          </a:prstGeom>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BB78853D-8369-49DB-B973-0D6F74AC579E}" type="datetime1">
              <a:rPr lang="en-US" smtClean="0"/>
              <a:t>12/3/2020</a:t>
            </a:fld>
            <a:endParaRPr lang="en-US" dirty="0"/>
          </a:p>
        </p:txBody>
      </p:sp>
      <p:sp>
        <p:nvSpPr>
          <p:cNvPr id="8" name="Footer Placeholder 7"/>
          <p:cNvSpPr>
            <a:spLocks noGrp="1"/>
          </p:cNvSpPr>
          <p:nvPr>
            <p:ph type="ftr" sz="quarter" idx="11"/>
          </p:nvPr>
        </p:nvSpPr>
        <p:spPr>
          <a:xfrm>
            <a:off x="3080280" y="6441739"/>
            <a:ext cx="7084177" cy="331932"/>
          </a:xfrm>
          <a:prstGeom prst="rect">
            <a:avLst/>
          </a:prstGeom>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E6613832-F5A7-4135-8DE4-07FABDD80C87}" type="datetime1">
              <a:rPr lang="en-US" smtClean="0"/>
              <a:t>12/3/2020</a:t>
            </a:fld>
            <a:endParaRPr lang="en-US" dirty="0"/>
          </a:p>
        </p:txBody>
      </p:sp>
      <p:sp>
        <p:nvSpPr>
          <p:cNvPr id="4" name="Footer Placeholder 3"/>
          <p:cNvSpPr>
            <a:spLocks noGrp="1"/>
          </p:cNvSpPr>
          <p:nvPr>
            <p:ph type="ftr" sz="quarter" idx="11"/>
          </p:nvPr>
        </p:nvSpPr>
        <p:spPr>
          <a:xfrm>
            <a:off x="3080280" y="6441739"/>
            <a:ext cx="7084177" cy="331932"/>
          </a:xfrm>
          <a:prstGeom prst="rect">
            <a:avLst/>
          </a:prstGeom>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78D205C-BA68-48DD-A2A2-3713E4E95143}" type="datetime1">
              <a:rPr lang="en-US" smtClean="0"/>
              <a:t>12/3/2020</a:t>
            </a:fld>
            <a:endParaRPr lang="en-US" dirty="0"/>
          </a:p>
        </p:txBody>
      </p:sp>
      <p:sp>
        <p:nvSpPr>
          <p:cNvPr id="3" name="Footer Placeholder 2"/>
          <p:cNvSpPr>
            <a:spLocks noGrp="1"/>
          </p:cNvSpPr>
          <p:nvPr>
            <p:ph type="ftr" sz="quarter" idx="11"/>
          </p:nvPr>
        </p:nvSpPr>
        <p:spPr>
          <a:xfrm>
            <a:off x="3080280" y="6441739"/>
            <a:ext cx="7084177" cy="331932"/>
          </a:xfrm>
          <a:prstGeom prst="rect">
            <a:avLst/>
          </a:prstGeom>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3AF18E80-FA67-4F45-929A-F347C879062F}" type="datetime1">
              <a:rPr lang="en-US" smtClean="0"/>
              <a:t>12/3/2020</a:t>
            </a:fld>
            <a:endParaRPr lang="en-US" dirty="0"/>
          </a:p>
        </p:txBody>
      </p:sp>
      <p:sp>
        <p:nvSpPr>
          <p:cNvPr id="6" name="Footer Placeholder 5"/>
          <p:cNvSpPr>
            <a:spLocks noGrp="1"/>
          </p:cNvSpPr>
          <p:nvPr>
            <p:ph type="ftr" sz="quarter" idx="11"/>
          </p:nvPr>
        </p:nvSpPr>
        <p:spPr>
          <a:xfrm>
            <a:off x="3080280" y="6441739"/>
            <a:ext cx="7084177" cy="331932"/>
          </a:xfrm>
          <a:prstGeom prst="rect">
            <a:avLst/>
          </a:prstGeom>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es-ES" smtClean="0"/>
              <a:t>Haga clic para modificar el estilo de título del patrón</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A00CE6ED-3CD0-4631-A19D-286D84E7C93D}" type="datetime1">
              <a:rPr lang="en-US" smtClean="0"/>
              <a:t>12/3/2020</a:t>
            </a:fld>
            <a:endParaRPr lang="en-US" dirty="0"/>
          </a:p>
        </p:txBody>
      </p:sp>
      <p:sp>
        <p:nvSpPr>
          <p:cNvPr id="6" name="Footer Placeholder 5"/>
          <p:cNvSpPr>
            <a:spLocks noGrp="1"/>
          </p:cNvSpPr>
          <p:nvPr>
            <p:ph type="ftr" sz="quarter" idx="11"/>
          </p:nvPr>
        </p:nvSpPr>
        <p:spPr>
          <a:xfrm>
            <a:off x="3080280" y="6441739"/>
            <a:ext cx="7084177" cy="331932"/>
          </a:xfrm>
          <a:prstGeom prst="rect">
            <a:avLst/>
          </a:prstGeom>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grpSp>
        <p:nvGrpSpPr>
          <p:cNvPr id="7" name="Group 6"/>
          <p:cNvGrpSpPr/>
          <p:nvPr/>
        </p:nvGrpSpPr>
        <p:grpSpPr>
          <a:xfrm>
            <a:off x="105656" y="0"/>
            <a:ext cx="1790877"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rgbClr val="ECB64A"/>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accent2">
                <a:lumMod val="7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6">
                <a:lumMod val="75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rgbClr val="ECB64A"/>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accent2">
                <a:lumMod val="75000"/>
              </a:schemeClr>
            </a:solidFill>
            <a:ln>
              <a:noFill/>
            </a:ln>
          </p:spPr>
        </p:sp>
      </p:grpSp>
      <p:sp>
        <p:nvSpPr>
          <p:cNvPr id="2" name="Title Placeholder 1"/>
          <p:cNvSpPr>
            <a:spLocks noGrp="1"/>
          </p:cNvSpPr>
          <p:nvPr>
            <p:ph type="title"/>
          </p:nvPr>
        </p:nvSpPr>
        <p:spPr>
          <a:xfrm>
            <a:off x="1484311" y="685801"/>
            <a:ext cx="10018713" cy="1041400"/>
          </a:xfrm>
          <a:prstGeom prst="rect">
            <a:avLst/>
          </a:prstGeom>
          <a:effectLst/>
        </p:spPr>
        <p:txBody>
          <a:bodyPr vert="horz" lIns="91440" tIns="45720" rIns="91440" bIns="45720" rtlCol="0" anchor="ctr">
            <a:normAutofit/>
          </a:bodyPr>
          <a:lstStyle/>
          <a:p>
            <a:r>
              <a:rPr lang="es-ES" dirty="0" smtClean="0"/>
              <a:t>Haga clic para modificar el estilo de título del patrón</a:t>
            </a:r>
            <a:endParaRPr lang="en-US" dirty="0"/>
          </a:p>
        </p:txBody>
      </p:sp>
      <p:sp>
        <p:nvSpPr>
          <p:cNvPr id="3" name="Text Placeholder 2"/>
          <p:cNvSpPr>
            <a:spLocks noGrp="1"/>
          </p:cNvSpPr>
          <p:nvPr>
            <p:ph type="body" idx="1"/>
          </p:nvPr>
        </p:nvSpPr>
        <p:spPr>
          <a:xfrm>
            <a:off x="1484310" y="1862667"/>
            <a:ext cx="10018713" cy="4492977"/>
          </a:xfrm>
          <a:prstGeom prst="rect">
            <a:avLst/>
          </a:prstGeom>
        </p:spPr>
        <p:txBody>
          <a:bodyPr vert="horz" lIns="91440" tIns="45720" rIns="91440" bIns="45720" rtlCol="0" anchor="ctr">
            <a:normAutofit/>
          </a:body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n-US" dirty="0"/>
          </a:p>
        </p:txBody>
      </p:sp>
      <p:sp>
        <p:nvSpPr>
          <p:cNvPr id="4" name="Date Placeholder 3"/>
          <p:cNvSpPr>
            <a:spLocks noGrp="1"/>
          </p:cNvSpPr>
          <p:nvPr>
            <p:ph type="dt" sz="half" idx="2"/>
          </p:nvPr>
        </p:nvSpPr>
        <p:spPr>
          <a:xfrm>
            <a:off x="10240657" y="6441739"/>
            <a:ext cx="1143000" cy="331932"/>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8A4E90D-EE5C-421A-AC4E-56699897C693}" type="datetime1">
              <a:rPr lang="en-US" smtClean="0"/>
              <a:t>12/3/2020</a:t>
            </a:fld>
            <a:endParaRPr lang="en-US" dirty="0"/>
          </a:p>
        </p:txBody>
      </p:sp>
      <p:sp>
        <p:nvSpPr>
          <p:cNvPr id="6" name="Slide Number Placeholder 5"/>
          <p:cNvSpPr>
            <a:spLocks noGrp="1"/>
          </p:cNvSpPr>
          <p:nvPr>
            <p:ph type="sldNum" sz="quarter" idx="4"/>
          </p:nvPr>
        </p:nvSpPr>
        <p:spPr>
          <a:xfrm>
            <a:off x="11459857" y="6441739"/>
            <a:ext cx="551167" cy="331932"/>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‹Nº›</a:t>
            </a:fld>
            <a:endParaRPr lang="en-US" dirty="0"/>
          </a:p>
        </p:txBody>
      </p:sp>
      <p:pic>
        <p:nvPicPr>
          <p:cNvPr id="14" name="Imagen 13"/>
          <p:cNvPicPr>
            <a:picLocks noChangeAspect="1"/>
          </p:cNvPicPr>
          <p:nvPr userDrawn="1"/>
        </p:nvPicPr>
        <p:blipFill>
          <a:blip r:embed="rId19"/>
          <a:stretch>
            <a:fillRect/>
          </a:stretch>
        </p:blipFill>
        <p:spPr>
          <a:xfrm>
            <a:off x="43286" y="42195"/>
            <a:ext cx="1441024" cy="532620"/>
          </a:xfrm>
          <a:prstGeom prst="rect">
            <a:avLst/>
          </a:prstGeom>
        </p:spPr>
      </p:pic>
      <p:sp>
        <p:nvSpPr>
          <p:cNvPr id="5" name="Rectángulo 4"/>
          <p:cNvSpPr/>
          <p:nvPr userDrawn="1"/>
        </p:nvSpPr>
        <p:spPr>
          <a:xfrm>
            <a:off x="43286" y="562575"/>
            <a:ext cx="1386569" cy="656166"/>
          </a:xfrm>
          <a:prstGeom prst="rect">
            <a:avLst/>
          </a:prstGeom>
          <a:solidFill>
            <a:srgbClr val="FFFFFF">
              <a:alpha val="74902"/>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pic>
        <p:nvPicPr>
          <p:cNvPr id="16" name="Imagen 15"/>
          <p:cNvPicPr>
            <a:picLocks noChangeAspect="1"/>
          </p:cNvPicPr>
          <p:nvPr userDrawn="1"/>
        </p:nvPicPr>
        <p:blipFill rotWithShape="1">
          <a:blip r:embed="rId20">
            <a:extLst>
              <a:ext uri="{28A0092B-C50C-407E-A947-70E740481C1C}">
                <a14:useLocalDpi xmlns:a14="http://schemas.microsoft.com/office/drawing/2010/main" val="0"/>
              </a:ext>
            </a:extLst>
          </a:blip>
          <a:srcRect b="15637"/>
          <a:stretch/>
        </p:blipFill>
        <p:spPr>
          <a:xfrm>
            <a:off x="135653" y="624348"/>
            <a:ext cx="1215203" cy="532619"/>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57" r:id="rId10"/>
    <p:sldLayoutId id="2147483663" r:id="rId11"/>
    <p:sldLayoutId id="2147483664" r:id="rId12"/>
    <p:sldLayoutId id="2147483665" r:id="rId13"/>
    <p:sldLayoutId id="2147483666" r:id="rId14"/>
    <p:sldLayoutId id="2147483667" r:id="rId15"/>
    <p:sldLayoutId id="2147483658" r:id="rId16"/>
    <p:sldLayoutId id="2147483659" r:id="rId17"/>
  </p:sldLayoutIdLst>
  <p:hf hdr="0" ftr="0" dt="0"/>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2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3173505" y="1687140"/>
            <a:ext cx="8404413" cy="2387600"/>
          </a:xfrm>
          <a:ln/>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noAutofit/>
          </a:bodyPr>
          <a:lstStyle/>
          <a:p>
            <a:pPr algn="ctr"/>
            <a:r>
              <a:rPr lang="es-ES" sz="4000" b="1" dirty="0">
                <a:solidFill>
                  <a:schemeClr val="tx1"/>
                </a:solidFill>
                <a:latin typeface="Century Gothic" panose="020B0502020202020204" pitchFamily="34" charset="0"/>
                <a:ea typeface="+mj-ea"/>
                <a:cs typeface="+mj-cs"/>
              </a:rPr>
              <a:t>ASPECTOS CONSTITUCIONALES Y LEGALES CUESTIONABLES DEL IMPUESTO A LA RIQUEZA</a:t>
            </a:r>
            <a:endParaRPr lang="es-AR" sz="4000" b="1" dirty="0">
              <a:solidFill>
                <a:schemeClr val="tx1"/>
              </a:solidFill>
              <a:latin typeface="Century Gothic" panose="020B0502020202020204" pitchFamily="34" charset="0"/>
              <a:ea typeface="+mj-ea"/>
              <a:cs typeface="+mj-cs"/>
            </a:endParaRPr>
          </a:p>
        </p:txBody>
      </p:sp>
      <p:sp>
        <p:nvSpPr>
          <p:cNvPr id="3" name="Subtítulo 2"/>
          <p:cNvSpPr>
            <a:spLocks noGrp="1"/>
          </p:cNvSpPr>
          <p:nvPr>
            <p:ph type="subTitle" idx="1"/>
          </p:nvPr>
        </p:nvSpPr>
        <p:spPr>
          <a:xfrm>
            <a:off x="6745941" y="4355072"/>
            <a:ext cx="4831977" cy="808597"/>
          </a:xfrm>
        </p:spPr>
        <p:txBody>
          <a:bodyPr>
            <a:noAutofit/>
          </a:bodyPr>
          <a:lstStyle/>
          <a:p>
            <a:r>
              <a:rPr lang="es-ES" sz="1800" b="1" dirty="0" smtClean="0"/>
              <a:t>Humberto J. </a:t>
            </a:r>
            <a:r>
              <a:rPr lang="es-ES" sz="1800" b="1" dirty="0" err="1" smtClean="0"/>
              <a:t>Bertazza</a:t>
            </a:r>
            <a:endParaRPr lang="es-ES" sz="1800" b="1" dirty="0" smtClean="0"/>
          </a:p>
          <a:p>
            <a:r>
              <a:rPr lang="es-ES" sz="1800" b="1" dirty="0" smtClean="0"/>
              <a:t>9-12-2020</a:t>
            </a:r>
            <a:endParaRPr lang="es-AR" sz="1800" b="1" dirty="0"/>
          </a:p>
        </p:txBody>
      </p:sp>
    </p:spTree>
    <p:extLst>
      <p:ext uri="{BB962C8B-B14F-4D97-AF65-F5344CB8AC3E}">
        <p14:creationId xmlns:p14="http://schemas.microsoft.com/office/powerpoint/2010/main" val="413644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775012" y="109631"/>
            <a:ext cx="10139082" cy="697192"/>
          </a:xfrm>
        </p:spPr>
        <p:style>
          <a:lnRef idx="2">
            <a:schemeClr val="accent2"/>
          </a:lnRef>
          <a:fillRef idx="1">
            <a:schemeClr val="lt1"/>
          </a:fillRef>
          <a:effectRef idx="0">
            <a:schemeClr val="accent2"/>
          </a:effectRef>
          <a:fontRef idx="minor">
            <a:schemeClr val="dk1"/>
          </a:fontRef>
        </p:style>
        <p:txBody>
          <a:bodyPr>
            <a:normAutofit fontScale="90000"/>
          </a:bodyPr>
          <a:lstStyle/>
          <a:p>
            <a:pPr algn="ctr"/>
            <a:r>
              <a:rPr lang="es-ES" b="1" dirty="0" smtClean="0">
                <a:latin typeface="Arial Narrow" panose="020B0606020202030204" pitchFamily="34" charset="0"/>
              </a:rPr>
              <a:t>NOMEN JURIS</a:t>
            </a:r>
            <a:endParaRPr lang="es-AR" b="1" dirty="0">
              <a:latin typeface="Arial Narrow" panose="020B0606020202030204" pitchFamily="34" charset="0"/>
            </a:endParaRPr>
          </a:p>
        </p:txBody>
      </p:sp>
      <p:sp>
        <p:nvSpPr>
          <p:cNvPr id="3" name="Marcador de contenido 2"/>
          <p:cNvSpPr>
            <a:spLocks noGrp="1"/>
          </p:cNvSpPr>
          <p:nvPr>
            <p:ph idx="1"/>
          </p:nvPr>
        </p:nvSpPr>
        <p:spPr>
          <a:xfrm>
            <a:off x="1781790" y="1049896"/>
            <a:ext cx="10139082" cy="5625541"/>
          </a:xfrm>
        </p:spPr>
        <p:txBody>
          <a:bodyPr>
            <a:noAutofit/>
          </a:bodyPr>
          <a:lstStyle/>
          <a:p>
            <a:pPr algn="just">
              <a:lnSpc>
                <a:spcPct val="100000"/>
              </a:lnSpc>
              <a:spcBef>
                <a:spcPts val="0"/>
              </a:spcBef>
              <a:spcAft>
                <a:spcPts val="600"/>
              </a:spcAft>
              <a:buClr>
                <a:srgbClr val="267C62"/>
              </a:buClr>
            </a:pPr>
            <a:r>
              <a:rPr lang="es-ES" sz="2400" dirty="0" smtClean="0">
                <a:latin typeface="Arial Narrow" panose="020B0606020202030204" pitchFamily="34" charset="0"/>
              </a:rPr>
              <a:t>¿APORTE </a:t>
            </a:r>
            <a:r>
              <a:rPr lang="es-ES" sz="2400" dirty="0" err="1" smtClean="0">
                <a:latin typeface="Arial Narrow" panose="020B0606020202030204" pitchFamily="34" charset="0"/>
              </a:rPr>
              <a:t>ó</a:t>
            </a:r>
            <a:r>
              <a:rPr lang="es-ES" sz="2400" dirty="0" smtClean="0">
                <a:latin typeface="Arial Narrow" panose="020B0606020202030204" pitchFamily="34" charset="0"/>
              </a:rPr>
              <a:t> IMPUESTO?</a:t>
            </a:r>
          </a:p>
          <a:p>
            <a:pPr algn="just">
              <a:lnSpc>
                <a:spcPct val="100000"/>
              </a:lnSpc>
              <a:spcBef>
                <a:spcPts val="0"/>
              </a:spcBef>
              <a:spcAft>
                <a:spcPts val="600"/>
              </a:spcAft>
              <a:buClr>
                <a:srgbClr val="267C62"/>
              </a:buClr>
            </a:pPr>
            <a:r>
              <a:rPr lang="es-ES" sz="2400" dirty="0" smtClean="0">
                <a:latin typeface="Arial Narrow" panose="020B0606020202030204" pitchFamily="34" charset="0"/>
              </a:rPr>
              <a:t>RÉGIMEN DE AHORRO OBLIGATORIO CONCEBIDO COMO UN EMPRÉSTITO FORZOSO, IMPUESTO COACTIVAMENTE, CON CARGO DE DEVOLUCIÓN DEL ESTADO CON INTERESES, NO ADMITE UNA CONSIDERACIÓN ESCINDIDA RESPECTO DE LAS INSTITUCIONES TRIBUTARIAS (“HORVATH” CSN)</a:t>
            </a:r>
          </a:p>
          <a:p>
            <a:pPr algn="just">
              <a:lnSpc>
                <a:spcPct val="100000"/>
              </a:lnSpc>
              <a:spcBef>
                <a:spcPts val="0"/>
              </a:spcBef>
              <a:spcAft>
                <a:spcPts val="600"/>
              </a:spcAft>
              <a:buClr>
                <a:srgbClr val="267C62"/>
              </a:buClr>
            </a:pPr>
            <a:r>
              <a:rPr lang="es-ES" sz="2400" dirty="0" smtClean="0">
                <a:latin typeface="Arial Narrow" panose="020B0606020202030204" pitchFamily="34" charset="0"/>
              </a:rPr>
              <a:t>MÁS ALLÁ DE LO QUE LAS LEYES DICEN LITERALMENTE, DEBE INDAGARSE EN LO QUE DICEN JURÍDICAMENTE</a:t>
            </a:r>
          </a:p>
          <a:p>
            <a:pPr algn="just">
              <a:lnSpc>
                <a:spcPct val="100000"/>
              </a:lnSpc>
              <a:spcBef>
                <a:spcPts val="0"/>
              </a:spcBef>
              <a:spcAft>
                <a:spcPts val="600"/>
              </a:spcAft>
              <a:buClr>
                <a:srgbClr val="267C62"/>
              </a:buClr>
            </a:pPr>
            <a:r>
              <a:rPr lang="es-ES" sz="2400" dirty="0" smtClean="0">
                <a:latin typeface="Arial Narrow" panose="020B0606020202030204" pitchFamily="34" charset="0"/>
              </a:rPr>
              <a:t>NO IMPORTA LA CALIFICACIÓN QUE SE UTILIZA PARA DENOMINAR LA REALIDAD DE LAS COSAS, SINO SU VERDADERA ESENCIA JURÍDICA ECONÓMICA.</a:t>
            </a:r>
          </a:p>
          <a:p>
            <a:pPr algn="just">
              <a:lnSpc>
                <a:spcPct val="100000"/>
              </a:lnSpc>
              <a:spcBef>
                <a:spcPts val="0"/>
              </a:spcBef>
              <a:spcAft>
                <a:spcPts val="600"/>
              </a:spcAft>
              <a:buClr>
                <a:srgbClr val="267C62"/>
              </a:buClr>
            </a:pPr>
            <a:r>
              <a:rPr lang="es-ES" sz="2400" dirty="0" smtClean="0">
                <a:latin typeface="Arial Narrow" panose="020B0606020202030204" pitchFamily="34" charset="0"/>
              </a:rPr>
              <a:t>AL MEDIAR AUSENCIA DE CORRELACIÓN ENTRE EL NOMBRE Y LA REALIDAD DEBE PRIVILEGIARSE LA SEGUNDA</a:t>
            </a:r>
          </a:p>
          <a:p>
            <a:pPr algn="just">
              <a:lnSpc>
                <a:spcPct val="100000"/>
              </a:lnSpc>
              <a:spcBef>
                <a:spcPts val="0"/>
              </a:spcBef>
              <a:spcAft>
                <a:spcPts val="600"/>
              </a:spcAft>
              <a:buClr>
                <a:srgbClr val="267C62"/>
              </a:buClr>
            </a:pPr>
            <a:r>
              <a:rPr lang="es-ES" sz="2400" dirty="0" smtClean="0">
                <a:latin typeface="Arial Narrow" panose="020B0606020202030204" pitchFamily="34" charset="0"/>
              </a:rPr>
              <a:t>LAS INSTITUCIONES JURÍDICAS NO DEPENDEN DEL NOMEN JURIS OTORGADO SINO DE LA VERDADERA ESENCIA.</a:t>
            </a:r>
            <a:endParaRPr lang="es-AR" sz="2400" dirty="0">
              <a:latin typeface="Arial Narrow" panose="020B0606020202030204" pitchFamily="34" charset="0"/>
            </a:endParaRPr>
          </a:p>
        </p:txBody>
      </p:sp>
      <p:sp>
        <p:nvSpPr>
          <p:cNvPr id="5" name="Marcador de número de diapositiva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4568A58-1AD9-4F14-98D9-1367338A702D}" type="slidenum">
              <a:rPr kumimoji="0" lang="es-AR" sz="1000" b="1" i="0" u="none" strike="noStrike" kern="1200" cap="none" spc="0" normalizeH="0" baseline="0" noProof="0" smtClean="0">
                <a:ln>
                  <a:noFill/>
                </a:ln>
                <a:solidFill>
                  <a:prstClr val="black"/>
                </a:solidFill>
                <a:effectLst/>
                <a:uLnTx/>
                <a:uFillTx/>
                <a:latin typeface="Arial Narrow" panose="020B060602020203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s-AR" sz="1000" b="1" i="0" u="none" strike="noStrike" kern="1200" cap="none" spc="0" normalizeH="0" baseline="0" noProof="0" smtClean="0">
              <a:ln>
                <a:noFill/>
              </a:ln>
              <a:solidFill>
                <a:prstClr val="black"/>
              </a:solidFill>
              <a:effectLst/>
              <a:uLnTx/>
              <a:uFillTx/>
              <a:latin typeface="Arial Narrow" panose="020B0606020202030204" pitchFamily="34" charset="0"/>
              <a:ea typeface="+mn-ea"/>
              <a:cs typeface="+mn-cs"/>
            </a:endParaRPr>
          </a:p>
        </p:txBody>
      </p:sp>
    </p:spTree>
    <p:extLst>
      <p:ext uri="{BB962C8B-B14F-4D97-AF65-F5344CB8AC3E}">
        <p14:creationId xmlns:p14="http://schemas.microsoft.com/office/powerpoint/2010/main" val="384604583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726358" y="295836"/>
            <a:ext cx="10018713" cy="1041400"/>
          </a:xfrm>
          <a:effectLst/>
        </p:spPr>
        <p:style>
          <a:lnRef idx="2">
            <a:schemeClr val="accent2"/>
          </a:lnRef>
          <a:fillRef idx="1">
            <a:schemeClr val="lt1"/>
          </a:fillRef>
          <a:effectRef idx="0">
            <a:schemeClr val="accent2"/>
          </a:effectRef>
          <a:fontRef idx="minor">
            <a:schemeClr val="dk1"/>
          </a:fontRef>
        </p:style>
        <p:txBody>
          <a:bodyPr vert="horz" lIns="91440" tIns="45720" rIns="91440" bIns="45720" rtlCol="0" anchor="ctr">
            <a:normAutofit fontScale="90000"/>
          </a:bodyPr>
          <a:lstStyle/>
          <a:p>
            <a:r>
              <a:rPr lang="es-ES" b="1" dirty="0">
                <a:latin typeface="Arial Narrow" panose="020B0606020202030204" pitchFamily="34" charset="0"/>
              </a:rPr>
              <a:t>PRINCIPIO DE IGUALDAD, LIBRE DISPOSICIÓN Y RAZONABILIDAD</a:t>
            </a:r>
            <a:endParaRPr lang="es-AR" b="1" dirty="0">
              <a:latin typeface="Arial Narrow" panose="020B0606020202030204" pitchFamily="34" charset="0"/>
            </a:endParaRPr>
          </a:p>
        </p:txBody>
      </p:sp>
      <p:sp>
        <p:nvSpPr>
          <p:cNvPr id="3" name="Marcador de contenido 2"/>
          <p:cNvSpPr>
            <a:spLocks noGrp="1"/>
          </p:cNvSpPr>
          <p:nvPr>
            <p:ph idx="1"/>
          </p:nvPr>
        </p:nvSpPr>
        <p:spPr>
          <a:xfrm>
            <a:off x="1726358" y="1668567"/>
            <a:ext cx="9918931" cy="4492977"/>
          </a:xfrm>
        </p:spPr>
        <p:txBody>
          <a:bodyPr vert="horz" lIns="91440" tIns="45720" rIns="91440" bIns="45720" rtlCol="0" anchor="t">
            <a:noAutofit/>
          </a:bodyPr>
          <a:lstStyle/>
          <a:p>
            <a:pPr algn="just">
              <a:spcBef>
                <a:spcPts val="0"/>
              </a:spcBef>
              <a:buClr>
                <a:srgbClr val="267C62"/>
              </a:buClr>
            </a:pPr>
            <a:r>
              <a:rPr lang="es-ES" sz="2800" dirty="0">
                <a:latin typeface="Arial Narrow" panose="020B0606020202030204" pitchFamily="34" charset="0"/>
              </a:rPr>
              <a:t>FIJACIÓN DE ALÍCUOTAS MÁS ELEVADAS PARA BIENES EN EL EXTERIOR</a:t>
            </a:r>
          </a:p>
          <a:p>
            <a:pPr algn="just">
              <a:spcBef>
                <a:spcPts val="0"/>
              </a:spcBef>
              <a:buClr>
                <a:srgbClr val="267C62"/>
              </a:buClr>
            </a:pPr>
            <a:r>
              <a:rPr lang="es-ES" sz="2800" dirty="0">
                <a:latin typeface="Arial Narrow" panose="020B0606020202030204" pitchFamily="34" charset="0"/>
              </a:rPr>
              <a:t>IMPOSICIÓN DE OBLIGACIONES ADICIONALES: REPATRIACIÓN E INMOVILIZACIÓN DE FONDOS</a:t>
            </a:r>
          </a:p>
          <a:p>
            <a:pPr algn="just">
              <a:spcBef>
                <a:spcPts val="0"/>
              </a:spcBef>
              <a:buClr>
                <a:srgbClr val="267C62"/>
              </a:buClr>
            </a:pPr>
            <a:r>
              <a:rPr lang="es-ES" sz="2800" dirty="0">
                <a:latin typeface="Arial Narrow" panose="020B0606020202030204" pitchFamily="34" charset="0"/>
              </a:rPr>
              <a:t>CRITERIOS DE VALUACIÓN DISTINTOS PARA BIENES EN EL PAÍS Y EN EL EXTERIOR</a:t>
            </a:r>
          </a:p>
          <a:p>
            <a:pPr algn="just">
              <a:spcBef>
                <a:spcPts val="0"/>
              </a:spcBef>
              <a:buClr>
                <a:srgbClr val="267C62"/>
              </a:buClr>
            </a:pPr>
            <a:r>
              <a:rPr lang="es-ES" sz="2800" dirty="0">
                <a:latin typeface="Arial Narrow" panose="020B0606020202030204" pitchFamily="34" charset="0"/>
              </a:rPr>
              <a:t>DISCRIMINACIÓN NO EN FUNCIÓN DE MAYOR CAPACIDAD CONTRIBUTIVA</a:t>
            </a:r>
            <a:endParaRPr lang="es-AR" sz="2800" dirty="0">
              <a:latin typeface="Arial Narrow" panose="020B0606020202030204" pitchFamily="34" charset="0"/>
            </a:endParaRPr>
          </a:p>
        </p:txBody>
      </p:sp>
      <p:sp>
        <p:nvSpPr>
          <p:cNvPr id="5" name="Marcador de número de diapositiva 4"/>
          <p:cNvSpPr>
            <a:spLocks noGrp="1"/>
          </p:cNvSpPr>
          <p:nvPr>
            <p:ph type="sldNum" sz="quarter" idx="12"/>
          </p:nvPr>
        </p:nvSpPr>
        <p:spPr/>
        <p:txBody>
          <a:bodyPr/>
          <a:lstStyle/>
          <a:p>
            <a:fld id="{64568A58-1AD9-4F14-98D9-1367338A702D}" type="slidenum">
              <a:rPr lang="es-AR" smtClean="0"/>
              <a:t>2</a:t>
            </a:fld>
            <a:endParaRPr lang="es-AR"/>
          </a:p>
        </p:txBody>
      </p:sp>
    </p:spTree>
    <p:extLst>
      <p:ext uri="{BB962C8B-B14F-4D97-AF65-F5344CB8AC3E}">
        <p14:creationId xmlns:p14="http://schemas.microsoft.com/office/powerpoint/2010/main" val="1229503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640540" y="365125"/>
            <a:ext cx="10165978" cy="818216"/>
          </a:xfrm>
        </p:spPr>
        <p:style>
          <a:lnRef idx="2">
            <a:schemeClr val="accent2"/>
          </a:lnRef>
          <a:fillRef idx="1">
            <a:schemeClr val="lt1"/>
          </a:fillRef>
          <a:effectRef idx="0">
            <a:schemeClr val="accent2"/>
          </a:effectRef>
          <a:fontRef idx="minor">
            <a:schemeClr val="dk1"/>
          </a:fontRef>
        </p:style>
        <p:txBody>
          <a:bodyPr/>
          <a:lstStyle/>
          <a:p>
            <a:pPr algn="ctr"/>
            <a:r>
              <a:rPr lang="es-ES" b="1" dirty="0" smtClean="0">
                <a:latin typeface="Arial Narrow" panose="020B0606020202030204" pitchFamily="34" charset="0"/>
              </a:rPr>
              <a:t>CLÁUSULA  ANTIELUSIVA</a:t>
            </a:r>
            <a:endParaRPr lang="es-AR" b="1" dirty="0">
              <a:latin typeface="Arial Narrow" panose="020B0606020202030204" pitchFamily="34" charset="0"/>
            </a:endParaRPr>
          </a:p>
        </p:txBody>
      </p:sp>
      <p:sp>
        <p:nvSpPr>
          <p:cNvPr id="3" name="Marcador de contenido 2"/>
          <p:cNvSpPr>
            <a:spLocks noGrp="1"/>
          </p:cNvSpPr>
          <p:nvPr>
            <p:ph idx="1"/>
          </p:nvPr>
        </p:nvSpPr>
        <p:spPr>
          <a:xfrm>
            <a:off x="1748118" y="1462554"/>
            <a:ext cx="10058400" cy="5193740"/>
          </a:xfrm>
        </p:spPr>
        <p:txBody>
          <a:bodyPr vert="horz" lIns="91440" tIns="45720" rIns="91440" bIns="45720" rtlCol="0" anchor="t">
            <a:noAutofit/>
          </a:bodyPr>
          <a:lstStyle/>
          <a:p>
            <a:pPr algn="just">
              <a:spcBef>
                <a:spcPts val="0"/>
              </a:spcBef>
              <a:buClr>
                <a:srgbClr val="267C62"/>
              </a:buClr>
            </a:pPr>
            <a:r>
              <a:rPr lang="es-ES" sz="2400" dirty="0">
                <a:latin typeface="Arial Narrow" panose="020B0606020202030204" pitchFamily="34" charset="0"/>
              </a:rPr>
              <a:t>PRETENSIÓN DE GRAVAR ACTIVOS EN FORMA RETROACTIVA.</a:t>
            </a:r>
          </a:p>
          <a:p>
            <a:pPr algn="just">
              <a:spcBef>
                <a:spcPts val="0"/>
              </a:spcBef>
              <a:buClr>
                <a:srgbClr val="267C62"/>
              </a:buClr>
            </a:pPr>
            <a:r>
              <a:rPr lang="es-ES" sz="2400" dirty="0">
                <a:latin typeface="Arial Narrow" panose="020B0606020202030204" pitchFamily="34" charset="0"/>
              </a:rPr>
              <a:t>EL EFECTO NOTICIA OPERA EN ESTRICTO SENTIDO DESDE EL 28/8/2020 (FECHA PUBLICACIÓN TRÁMITE PARLAMENTARIO N° 115).</a:t>
            </a:r>
          </a:p>
          <a:p>
            <a:pPr algn="just">
              <a:spcBef>
                <a:spcPts val="0"/>
              </a:spcBef>
              <a:buClr>
                <a:srgbClr val="267C62"/>
              </a:buClr>
            </a:pPr>
            <a:r>
              <a:rPr lang="es-ES" sz="2400" dirty="0">
                <a:latin typeface="Arial Narrow" panose="020B0606020202030204" pitchFamily="34" charset="0"/>
              </a:rPr>
              <a:t>SE HABÍA PRODUCIDO CUANDO QUIEN IBA A SER ALCANZADO POR EL IMPUESTO, MODIFICÓ SU CONDUCTA PARA NO CAER EN EL HECHO IMPONIBLE.</a:t>
            </a:r>
          </a:p>
          <a:p>
            <a:pPr algn="just">
              <a:spcBef>
                <a:spcPts val="0"/>
              </a:spcBef>
              <a:buClr>
                <a:srgbClr val="267C62"/>
              </a:buClr>
            </a:pPr>
            <a:r>
              <a:rPr lang="es-ES" sz="2400" dirty="0">
                <a:latin typeface="Arial Narrow" panose="020B0606020202030204" pitchFamily="34" charset="0"/>
              </a:rPr>
              <a:t>PRESUNCIÓN QUE ADMITE PRUEBA EN CONTRARIO. NECESIDAD DE DEMOSTRACIÓN DE LA RESTRUCTURACIÓN O DESPRENDIMIENTO FISCAL POR PLANIFICIÓN PATRIMONIAL FAMILIAR.</a:t>
            </a:r>
          </a:p>
          <a:p>
            <a:pPr algn="just">
              <a:spcBef>
                <a:spcPts val="0"/>
              </a:spcBef>
              <a:buClr>
                <a:srgbClr val="267C62"/>
              </a:buClr>
            </a:pPr>
            <a:r>
              <a:rPr lang="es-ES" sz="2400" dirty="0">
                <a:latin typeface="Arial Narrow" panose="020B0606020202030204" pitchFamily="34" charset="0"/>
              </a:rPr>
              <a:t>RESULTA VIOLATORIO EL PRINCIPIO DE RESERVA DE LEY, POR INCIDIR SOBRE PATRIMONIOS FICTICIOS O PRESUMIDOS, APLICÁNDOSE A SITUACIONES ANTERIORES A LA EXISTENCIA DEL TRIBUTO (PRINCIPIO DE LEGALIDAD, IRRETROACTIVIDAD Y PROPIEDAD).</a:t>
            </a:r>
            <a:endParaRPr lang="es-AR" sz="2400" dirty="0">
              <a:latin typeface="Arial Narrow" panose="020B0606020202030204" pitchFamily="34" charset="0"/>
            </a:endParaRPr>
          </a:p>
        </p:txBody>
      </p:sp>
      <p:sp>
        <p:nvSpPr>
          <p:cNvPr id="5" name="Marcador de número de diapositiva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4568A58-1AD9-4F14-98D9-1367338A702D}" type="slidenum">
              <a:rPr kumimoji="0" lang="es-AR" sz="1000" b="1" i="0" u="none" strike="noStrike" kern="1200" cap="none" spc="0" normalizeH="0" baseline="0" noProof="0" smtClean="0">
                <a:ln>
                  <a:noFill/>
                </a:ln>
                <a:solidFill>
                  <a:prstClr val="black"/>
                </a:solidFill>
                <a:effectLst/>
                <a:uLnTx/>
                <a:uFillTx/>
                <a:latin typeface="Arial Narrow" panose="020B060602020203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s-AR" sz="1000" b="1" i="0" u="none" strike="noStrike" kern="1200" cap="none" spc="0" normalizeH="0" baseline="0" noProof="0" smtClean="0">
              <a:ln>
                <a:noFill/>
              </a:ln>
              <a:solidFill>
                <a:prstClr val="black"/>
              </a:solidFill>
              <a:effectLst/>
              <a:uLnTx/>
              <a:uFillTx/>
              <a:latin typeface="Arial Narrow" panose="020B0606020202030204" pitchFamily="34" charset="0"/>
              <a:ea typeface="+mn-ea"/>
              <a:cs typeface="+mn-cs"/>
            </a:endParaRPr>
          </a:p>
        </p:txBody>
      </p:sp>
    </p:spTree>
    <p:extLst>
      <p:ext uri="{BB962C8B-B14F-4D97-AF65-F5344CB8AC3E}">
        <p14:creationId xmlns:p14="http://schemas.microsoft.com/office/powerpoint/2010/main" val="22841787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761564" y="264832"/>
            <a:ext cx="10182785" cy="818216"/>
          </a:xfrm>
        </p:spPr>
        <p:style>
          <a:lnRef idx="2">
            <a:schemeClr val="accent2"/>
          </a:lnRef>
          <a:fillRef idx="1">
            <a:schemeClr val="lt1"/>
          </a:fillRef>
          <a:effectRef idx="0">
            <a:schemeClr val="accent2"/>
          </a:effectRef>
          <a:fontRef idx="minor">
            <a:schemeClr val="dk1"/>
          </a:fontRef>
        </p:style>
        <p:txBody>
          <a:bodyPr/>
          <a:lstStyle/>
          <a:p>
            <a:pPr algn="ctr"/>
            <a:r>
              <a:rPr lang="es-ES" b="1" dirty="0" smtClean="0">
                <a:latin typeface="Arial Narrow" panose="020B0606020202030204" pitchFamily="34" charset="0"/>
              </a:rPr>
              <a:t>CONFISCATORIEDAD</a:t>
            </a:r>
            <a:endParaRPr lang="es-AR" b="1" dirty="0">
              <a:latin typeface="Arial Narrow" panose="020B0606020202030204" pitchFamily="34" charset="0"/>
            </a:endParaRPr>
          </a:p>
        </p:txBody>
      </p:sp>
      <p:sp>
        <p:nvSpPr>
          <p:cNvPr id="3" name="Marcador de contenido 2"/>
          <p:cNvSpPr>
            <a:spLocks noGrp="1"/>
          </p:cNvSpPr>
          <p:nvPr>
            <p:ph idx="1"/>
          </p:nvPr>
        </p:nvSpPr>
        <p:spPr>
          <a:xfrm>
            <a:off x="1640540" y="1362261"/>
            <a:ext cx="10303809" cy="5059270"/>
          </a:xfrm>
        </p:spPr>
        <p:txBody>
          <a:bodyPr vert="horz" lIns="91440" tIns="45720" rIns="91440" bIns="45720" rtlCol="0" anchor="t">
            <a:noAutofit/>
          </a:bodyPr>
          <a:lstStyle/>
          <a:p>
            <a:pPr algn="just">
              <a:spcBef>
                <a:spcPts val="0"/>
              </a:spcBef>
              <a:buClr>
                <a:srgbClr val="267C62"/>
              </a:buClr>
            </a:pPr>
            <a:r>
              <a:rPr lang="es-ES" sz="2400" dirty="0">
                <a:latin typeface="Arial Narrow" panose="020B0606020202030204" pitchFamily="34" charset="0"/>
              </a:rPr>
              <a:t>PODRÍA RESULTAR CONFISCATORIO AL ABSORBER UNA PARTE SIGNIFICATIVA DE LA RENTA PRODUCIDAD POR EL PATRIMONIO (7,5%).</a:t>
            </a:r>
          </a:p>
          <a:p>
            <a:pPr algn="just">
              <a:spcBef>
                <a:spcPts val="0"/>
              </a:spcBef>
              <a:buClr>
                <a:srgbClr val="267C62"/>
              </a:buClr>
            </a:pPr>
            <a:r>
              <a:rPr lang="es-ES" sz="2400" dirty="0">
                <a:latin typeface="Arial Narrow" panose="020B0606020202030204" pitchFamily="34" charset="0"/>
              </a:rPr>
              <a:t>ANTECEDENTE CSN “GÓMEZ ALZAGA” FALLOS 322: 3255.</a:t>
            </a:r>
          </a:p>
          <a:p>
            <a:pPr lvl="1" indent="-474663">
              <a:buClr>
                <a:srgbClr val="ECB64A"/>
              </a:buClr>
              <a:buFont typeface="Wingdings" panose="05000000000000000000" pitchFamily="2" charset="2"/>
              <a:buChar char="§"/>
            </a:pPr>
            <a:r>
              <a:rPr lang="es-ES" sz="2000" dirty="0">
                <a:latin typeface="Arial Narrow" panose="020B0606020202030204" pitchFamily="34" charset="0"/>
              </a:rPr>
              <a:t>EL CARÁCTER CONFISCATORIO DE LOS TRIBUTOS DEBE RELACIONARSE CON EL VALOR REAL Y ACTUAL DEL BIEN O SU POTENCIALIDAD PRODUCTIVA.</a:t>
            </a:r>
          </a:p>
          <a:p>
            <a:pPr lvl="1" indent="-474663">
              <a:buClr>
                <a:srgbClr val="ECB64A"/>
              </a:buClr>
              <a:buFont typeface="Wingdings" panose="05000000000000000000" pitchFamily="2" charset="2"/>
              <a:buChar char="§"/>
            </a:pPr>
            <a:r>
              <a:rPr lang="es-ES" sz="2000" dirty="0">
                <a:latin typeface="Arial Narrow" panose="020B0606020202030204" pitchFamily="34" charset="0"/>
              </a:rPr>
              <a:t>ESTA APRECIACIÓN DE UNA SITUACIÓN FÁCTICA NO DEBE SURGIR DE UNA MERA CALIFICACIÓN PERICIAL DE LA RACIONALIDAD PRESUNTA DE LA EXPLOTACIÓN SINO DE LA COMPROBACIÓN DEL AGRAVIO CONSTITUCIONAL DEBE SER CLARO Y, PRECISO E INEQUÍVOCO.</a:t>
            </a:r>
          </a:p>
          <a:p>
            <a:pPr algn="just">
              <a:spcBef>
                <a:spcPts val="0"/>
              </a:spcBef>
              <a:buClr>
                <a:srgbClr val="267C62"/>
              </a:buClr>
            </a:pPr>
            <a:r>
              <a:rPr lang="es-ES" sz="2400" dirty="0">
                <a:latin typeface="Arial Narrow" panose="020B0606020202030204" pitchFamily="34" charset="0"/>
              </a:rPr>
              <a:t>LA DOBLE O MÚLTIPLE IMPOSICIÓN, DE POR SÍ, NO GENERA AGRAVIO CONSTITUCIONAL.</a:t>
            </a:r>
          </a:p>
          <a:p>
            <a:pPr algn="just">
              <a:spcBef>
                <a:spcPts val="0"/>
              </a:spcBef>
              <a:buClr>
                <a:srgbClr val="267C62"/>
              </a:buClr>
            </a:pPr>
            <a:r>
              <a:rPr lang="es-ES" sz="2400" dirty="0">
                <a:latin typeface="Arial Narrow" panose="020B0606020202030204" pitchFamily="34" charset="0"/>
              </a:rPr>
              <a:t>LA CONFISCATORIEDAD EN LA EMERGENCIA Y ANTE UN APORTE SOLIDARIO POR ÚNICA VEZ.</a:t>
            </a:r>
            <a:endParaRPr lang="es-AR" sz="2400" dirty="0">
              <a:latin typeface="Arial Narrow" panose="020B0606020202030204" pitchFamily="34" charset="0"/>
            </a:endParaRPr>
          </a:p>
        </p:txBody>
      </p:sp>
      <p:sp>
        <p:nvSpPr>
          <p:cNvPr id="5" name="Marcador de número de diapositiva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4568A58-1AD9-4F14-98D9-1367338A702D}" type="slidenum">
              <a:rPr kumimoji="0" lang="es-AR" sz="1000" b="1" i="0" u="none" strike="noStrike" kern="1200" cap="none" spc="0" normalizeH="0" baseline="0" noProof="0" smtClean="0">
                <a:ln>
                  <a:noFill/>
                </a:ln>
                <a:solidFill>
                  <a:prstClr val="black"/>
                </a:solidFill>
                <a:effectLst/>
                <a:uLnTx/>
                <a:uFillTx/>
                <a:latin typeface="Arial Narrow" panose="020B060602020203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s-AR" sz="1000" b="1" i="0" u="none" strike="noStrike" kern="1200" cap="none" spc="0" normalizeH="0" baseline="0" noProof="0" smtClean="0">
              <a:ln>
                <a:noFill/>
              </a:ln>
              <a:solidFill>
                <a:prstClr val="black"/>
              </a:solidFill>
              <a:effectLst/>
              <a:uLnTx/>
              <a:uFillTx/>
              <a:latin typeface="Arial Narrow" panose="020B0606020202030204" pitchFamily="34" charset="0"/>
              <a:ea typeface="+mn-ea"/>
              <a:cs typeface="+mn-cs"/>
            </a:endParaRPr>
          </a:p>
        </p:txBody>
      </p:sp>
    </p:spTree>
    <p:extLst>
      <p:ext uri="{BB962C8B-B14F-4D97-AF65-F5344CB8AC3E}">
        <p14:creationId xmlns:p14="http://schemas.microsoft.com/office/powerpoint/2010/main" val="151639926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694328" y="284443"/>
            <a:ext cx="10219766" cy="818216"/>
          </a:xfrm>
        </p:spPr>
        <p:style>
          <a:lnRef idx="2">
            <a:schemeClr val="accent2"/>
          </a:lnRef>
          <a:fillRef idx="1">
            <a:schemeClr val="lt1"/>
          </a:fillRef>
          <a:effectRef idx="0">
            <a:schemeClr val="accent2"/>
          </a:effectRef>
          <a:fontRef idx="minor">
            <a:schemeClr val="dk1"/>
          </a:fontRef>
        </p:style>
        <p:txBody>
          <a:bodyPr/>
          <a:lstStyle/>
          <a:p>
            <a:pPr algn="ctr"/>
            <a:r>
              <a:rPr lang="es-ES" b="1" dirty="0" smtClean="0">
                <a:latin typeface="Arial Narrow" panose="020B0606020202030204" pitchFamily="34" charset="0"/>
              </a:rPr>
              <a:t>PRUEBA DE CONFISCATORIEDAD</a:t>
            </a:r>
            <a:endParaRPr lang="es-AR" b="1" dirty="0">
              <a:latin typeface="Arial Narrow" panose="020B0606020202030204" pitchFamily="34" charset="0"/>
            </a:endParaRPr>
          </a:p>
        </p:txBody>
      </p:sp>
      <p:sp>
        <p:nvSpPr>
          <p:cNvPr id="3" name="Marcador de contenido 2"/>
          <p:cNvSpPr>
            <a:spLocks noGrp="1"/>
          </p:cNvSpPr>
          <p:nvPr>
            <p:ph idx="1"/>
          </p:nvPr>
        </p:nvSpPr>
        <p:spPr>
          <a:xfrm>
            <a:off x="1694328" y="1232460"/>
            <a:ext cx="10219765" cy="5260416"/>
          </a:xfrm>
        </p:spPr>
        <p:txBody>
          <a:bodyPr vert="horz" lIns="91440" tIns="45720" rIns="91440" bIns="45720" rtlCol="0" anchor="t">
            <a:noAutofit/>
          </a:bodyPr>
          <a:lstStyle/>
          <a:p>
            <a:pPr algn="just">
              <a:spcBef>
                <a:spcPts val="0"/>
              </a:spcBef>
              <a:buClr>
                <a:srgbClr val="267C62"/>
              </a:buClr>
            </a:pPr>
            <a:r>
              <a:rPr lang="es-ES" sz="2200" dirty="0">
                <a:latin typeface="Arial Narrow" panose="020B0606020202030204" pitchFamily="34" charset="0"/>
              </a:rPr>
              <a:t>DETERMINAR SI SE PRODUCE LA ABSORCIÓN DE UNA PARTE SUSTANCIAL DE LA RENTA PRODUCIDA POR EL PATRIMONIO (COMPARACIÓN DE LA TASA EFECTIVA DE IMPOSICIÓN CON LA NOMINAL FIJADA POR LA LEY).</a:t>
            </a:r>
          </a:p>
          <a:p>
            <a:pPr algn="just">
              <a:spcBef>
                <a:spcPts val="0"/>
              </a:spcBef>
              <a:buClr>
                <a:srgbClr val="267C62"/>
              </a:buClr>
            </a:pPr>
            <a:r>
              <a:rPr lang="es-ES" sz="2200" dirty="0">
                <a:latin typeface="Arial Narrow" panose="020B0606020202030204" pitchFamily="34" charset="0"/>
              </a:rPr>
              <a:t>DEMOSTRACIÓN DE LA CONFISCATORIEDAD A LA FECHA DE VIGENCIA DE LA LEY.</a:t>
            </a:r>
          </a:p>
          <a:p>
            <a:pPr algn="just">
              <a:spcBef>
                <a:spcPts val="0"/>
              </a:spcBef>
              <a:buClr>
                <a:srgbClr val="267C62"/>
              </a:buClr>
            </a:pPr>
            <a:r>
              <a:rPr lang="es-ES" sz="2200" dirty="0">
                <a:latin typeface="Arial Narrow" panose="020B0606020202030204" pitchFamily="34" charset="0"/>
              </a:rPr>
              <a:t>RESPECTO DEL IMPUESTO INMOBILIARIO, LA CSN TOMÓ COMO LÍMITE EL 33% DE LA UTILIDAD CORRIENTE DEL BIEN PROVENIENTE DE UNA CORRECTA APLICACIÓN EN CONDICIONES NORMALES.</a:t>
            </a:r>
          </a:p>
          <a:p>
            <a:pPr algn="just">
              <a:spcBef>
                <a:spcPts val="0"/>
              </a:spcBef>
              <a:buClr>
                <a:srgbClr val="267C62"/>
              </a:buClr>
            </a:pPr>
            <a:r>
              <a:rPr lang="es-ES" sz="2200" dirty="0">
                <a:latin typeface="Arial Narrow" panose="020B0606020202030204" pitchFamily="34" charset="0"/>
              </a:rPr>
              <a:t>DISTRIBUCIÓN ENTRE UN TIPO DE ACTIVO ESPECÍFICO (INMUEBLES) Y LA UNIVERSALIDAD DEL PATRIMONIO.</a:t>
            </a:r>
          </a:p>
          <a:p>
            <a:pPr algn="just">
              <a:spcBef>
                <a:spcPts val="0"/>
              </a:spcBef>
              <a:buClr>
                <a:srgbClr val="267C62"/>
              </a:buClr>
            </a:pPr>
            <a:r>
              <a:rPr lang="es-ES" sz="2200" dirty="0">
                <a:latin typeface="Arial Narrow" panose="020B0606020202030204" pitchFamily="34" charset="0"/>
              </a:rPr>
              <a:t>LA CONFISCATORIEDAD MEDIDA RESPECTO DEL IMPUESTO A LA RIQUEZA Y DEL IBP.</a:t>
            </a:r>
          </a:p>
          <a:p>
            <a:pPr algn="just">
              <a:spcBef>
                <a:spcPts val="0"/>
              </a:spcBef>
              <a:buClr>
                <a:srgbClr val="267C62"/>
              </a:buClr>
            </a:pPr>
            <a:r>
              <a:rPr lang="es-ES" sz="2200" dirty="0">
                <a:latin typeface="Arial Narrow" panose="020B0606020202030204" pitchFamily="34" charset="0"/>
              </a:rPr>
              <a:t>POSIBILIDAD DE CONSIDERAR EL IG Y LOS IMPUESTOS LOCALES.</a:t>
            </a:r>
          </a:p>
          <a:p>
            <a:pPr algn="just">
              <a:spcBef>
                <a:spcPts val="0"/>
              </a:spcBef>
              <a:buClr>
                <a:srgbClr val="267C62"/>
              </a:buClr>
            </a:pPr>
            <a:r>
              <a:rPr lang="es-ES" sz="2200" dirty="0">
                <a:latin typeface="Arial Narrow" panose="020B0606020202030204" pitchFamily="34" charset="0"/>
              </a:rPr>
              <a:t>CRITERIOS DE DETERMINACIÓN DE LA RENTA (DEVENGADA O PERCIBIDA).</a:t>
            </a:r>
            <a:endParaRPr lang="es-AR" sz="2200" dirty="0">
              <a:latin typeface="Arial Narrow" panose="020B0606020202030204" pitchFamily="34" charset="0"/>
            </a:endParaRPr>
          </a:p>
        </p:txBody>
      </p:sp>
      <p:sp>
        <p:nvSpPr>
          <p:cNvPr id="5" name="Marcador de número de diapositiva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4568A58-1AD9-4F14-98D9-1367338A702D}" type="slidenum">
              <a:rPr kumimoji="0" lang="es-AR" sz="1000" b="1" i="0" u="none" strike="noStrike" kern="1200" cap="none" spc="0" normalizeH="0" baseline="0" noProof="0" smtClean="0">
                <a:ln>
                  <a:noFill/>
                </a:ln>
                <a:solidFill>
                  <a:prstClr val="black"/>
                </a:solidFill>
                <a:effectLst/>
                <a:uLnTx/>
                <a:uFillTx/>
                <a:latin typeface="Arial Narrow" panose="020B060602020203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s-AR" sz="1000" b="1" i="0" u="none" strike="noStrike" kern="1200" cap="none" spc="0" normalizeH="0" baseline="0" noProof="0" smtClean="0">
              <a:ln>
                <a:noFill/>
              </a:ln>
              <a:solidFill>
                <a:prstClr val="black"/>
              </a:solidFill>
              <a:effectLst/>
              <a:uLnTx/>
              <a:uFillTx/>
              <a:latin typeface="Arial Narrow" panose="020B0606020202030204" pitchFamily="34" charset="0"/>
              <a:ea typeface="+mn-ea"/>
              <a:cs typeface="+mn-cs"/>
            </a:endParaRPr>
          </a:p>
        </p:txBody>
      </p:sp>
    </p:spTree>
    <p:extLst>
      <p:ext uri="{BB962C8B-B14F-4D97-AF65-F5344CB8AC3E}">
        <p14:creationId xmlns:p14="http://schemas.microsoft.com/office/powerpoint/2010/main" val="61513761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721224" y="116912"/>
            <a:ext cx="10223126" cy="818216"/>
          </a:xfrm>
        </p:spPr>
        <p:style>
          <a:lnRef idx="2">
            <a:schemeClr val="accent2"/>
          </a:lnRef>
          <a:fillRef idx="1">
            <a:schemeClr val="lt1"/>
          </a:fillRef>
          <a:effectRef idx="0">
            <a:schemeClr val="accent2"/>
          </a:effectRef>
          <a:fontRef idx="minor">
            <a:schemeClr val="dk1"/>
          </a:fontRef>
        </p:style>
        <p:txBody>
          <a:bodyPr/>
          <a:lstStyle/>
          <a:p>
            <a:pPr algn="ctr"/>
            <a:r>
              <a:rPr lang="es-ES" b="1" dirty="0" smtClean="0">
                <a:latin typeface="Arial Narrow" panose="020B0606020202030204" pitchFamily="34" charset="0"/>
              </a:rPr>
              <a:t>RETROACTIVIDAD</a:t>
            </a:r>
            <a:endParaRPr lang="es-AR" b="1" dirty="0">
              <a:latin typeface="Arial Narrow" panose="020B0606020202030204" pitchFamily="34" charset="0"/>
            </a:endParaRPr>
          </a:p>
        </p:txBody>
      </p:sp>
      <p:sp>
        <p:nvSpPr>
          <p:cNvPr id="3" name="Marcador de contenido 2"/>
          <p:cNvSpPr>
            <a:spLocks noGrp="1"/>
          </p:cNvSpPr>
          <p:nvPr>
            <p:ph idx="1"/>
          </p:nvPr>
        </p:nvSpPr>
        <p:spPr>
          <a:xfrm>
            <a:off x="1721224" y="1083047"/>
            <a:ext cx="10223126" cy="5586693"/>
          </a:xfrm>
        </p:spPr>
        <p:txBody>
          <a:bodyPr vert="horz" lIns="91440" tIns="45720" rIns="91440" bIns="45720" rtlCol="0" anchor="t">
            <a:noAutofit/>
          </a:bodyPr>
          <a:lstStyle/>
          <a:p>
            <a:pPr algn="just">
              <a:spcBef>
                <a:spcPts val="0"/>
              </a:spcBef>
              <a:buClr>
                <a:srgbClr val="267C62"/>
              </a:buClr>
            </a:pPr>
            <a:r>
              <a:rPr lang="es-ES" sz="2400" dirty="0">
                <a:latin typeface="Arial Narrow" panose="020B0606020202030204" pitchFamily="34" charset="0"/>
              </a:rPr>
              <a:t>LA CN NO PROHÍBE LA APLICACIÓN RETROACTIVA DE LA LEY FISCAL COMO GARANTÍA EXPLÍCITA.</a:t>
            </a:r>
          </a:p>
          <a:p>
            <a:pPr algn="just">
              <a:spcBef>
                <a:spcPts val="0"/>
              </a:spcBef>
              <a:buClr>
                <a:srgbClr val="267C62"/>
              </a:buClr>
            </a:pPr>
            <a:r>
              <a:rPr lang="es-ES" sz="2400" dirty="0">
                <a:latin typeface="Arial Narrow" panose="020B0606020202030204" pitchFamily="34" charset="0"/>
              </a:rPr>
              <a:t>LA LEY PUEDE CREAR TRIBUTOS RETROACTIVOS EN ALGUNAS CIRCUNSTANCIAS, SIN ESTABLECERLAS (“KUPCHIK” CSN, 1998, Fallos 321: 366).</a:t>
            </a:r>
          </a:p>
          <a:p>
            <a:pPr algn="just">
              <a:spcBef>
                <a:spcPts val="0"/>
              </a:spcBef>
              <a:buClr>
                <a:srgbClr val="267C62"/>
              </a:buClr>
            </a:pPr>
            <a:r>
              <a:rPr lang="es-ES" sz="2400" dirty="0">
                <a:latin typeface="Arial Narrow" panose="020B0606020202030204" pitchFamily="34" charset="0"/>
              </a:rPr>
              <a:t>CASOS EN QUE LA CORTE ADMITIÓ LA RETROACTIVIDAD (IMPUESTO SUCESORIO, DERECHOS DE EXPORTACIÓN, IMPUESTOS INTERNOS, TASA ACTUACIÓN DE JUSTICIA, RÉDITOS, ISGTGB).</a:t>
            </a:r>
          </a:p>
          <a:p>
            <a:pPr algn="just">
              <a:spcBef>
                <a:spcPts val="0"/>
              </a:spcBef>
              <a:buClr>
                <a:srgbClr val="267C62"/>
              </a:buClr>
            </a:pPr>
            <a:r>
              <a:rPr lang="es-ES" sz="2400" dirty="0">
                <a:latin typeface="Arial Narrow" panose="020B0606020202030204" pitchFamily="34" charset="0"/>
              </a:rPr>
              <a:t>EXCEPCIONES QUE LIMITAN LA APLICACIÓN RETROACTIVA SEGÚN LA CORTE:</a:t>
            </a:r>
          </a:p>
          <a:p>
            <a:pPr lvl="1">
              <a:buClr>
                <a:srgbClr val="ECB64A"/>
              </a:buClr>
              <a:buFont typeface="Wingdings" panose="05000000000000000000" pitchFamily="2" charset="2"/>
              <a:buChar char="§"/>
            </a:pPr>
            <a:r>
              <a:rPr lang="es-ES" sz="2000" dirty="0">
                <a:latin typeface="Arial Narrow" panose="020B0606020202030204" pitchFamily="34" charset="0"/>
              </a:rPr>
              <a:t>DOCTRINA DE LOS DERECHOS ADQUIRIDOS (EFECTOS LIBERATORIOS DEL PAGO)</a:t>
            </a:r>
          </a:p>
          <a:p>
            <a:pPr lvl="1">
              <a:buClr>
                <a:srgbClr val="ECB64A"/>
              </a:buClr>
              <a:buFont typeface="Wingdings" panose="05000000000000000000" pitchFamily="2" charset="2"/>
              <a:buChar char="§"/>
            </a:pPr>
            <a:r>
              <a:rPr lang="es-ES" sz="2000" dirty="0">
                <a:latin typeface="Arial Narrow" panose="020B0606020202030204" pitchFamily="34" charset="0"/>
              </a:rPr>
              <a:t>SUBSISTENCIA DE LA CAPACIDAD CONTRIBUTIVA (AGOTAMIENTO DE LA RIQUEZA)</a:t>
            </a:r>
          </a:p>
          <a:p>
            <a:pPr lvl="1">
              <a:buClr>
                <a:srgbClr val="ECB64A"/>
              </a:buClr>
              <a:buFont typeface="Wingdings" panose="05000000000000000000" pitchFamily="2" charset="2"/>
              <a:buChar char="§"/>
            </a:pPr>
            <a:r>
              <a:rPr lang="es-ES" sz="2000" dirty="0">
                <a:latin typeface="Arial Narrow" panose="020B0606020202030204" pitchFamily="34" charset="0"/>
              </a:rPr>
              <a:t>PROHIBICIÓN DE DEROGACIÓN RETROACTIVA DE EXENCIONES Y RÉGIMEN DE ESTABILIDAD FISCAL</a:t>
            </a:r>
          </a:p>
          <a:p>
            <a:pPr algn="just">
              <a:spcBef>
                <a:spcPts val="0"/>
              </a:spcBef>
              <a:buClr>
                <a:srgbClr val="267C62"/>
              </a:buClr>
            </a:pPr>
            <a:r>
              <a:rPr lang="es-ES" sz="2400" dirty="0">
                <a:latin typeface="Arial Narrow" panose="020B0606020202030204" pitchFamily="34" charset="0"/>
              </a:rPr>
              <a:t>SITUACIÓN DE LA RESIDENCIA FISCAL.</a:t>
            </a:r>
            <a:endParaRPr lang="es-AR" sz="2400" dirty="0">
              <a:latin typeface="Arial Narrow" panose="020B0606020202030204" pitchFamily="34" charset="0"/>
            </a:endParaRPr>
          </a:p>
        </p:txBody>
      </p:sp>
      <p:sp>
        <p:nvSpPr>
          <p:cNvPr id="5" name="Marcador de número de diapositiva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4568A58-1AD9-4F14-98D9-1367338A702D}" type="slidenum">
              <a:rPr kumimoji="0" lang="es-AR" sz="1000" b="1" i="0" u="none" strike="noStrike" kern="1200" cap="none" spc="0" normalizeH="0" baseline="0" noProof="0" smtClean="0">
                <a:ln>
                  <a:noFill/>
                </a:ln>
                <a:solidFill>
                  <a:prstClr val="black"/>
                </a:solidFill>
                <a:effectLst/>
                <a:uLnTx/>
                <a:uFillTx/>
                <a:latin typeface="Arial Narrow" panose="020B060602020203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s-AR" sz="1000" b="1" i="0" u="none" strike="noStrike" kern="1200" cap="none" spc="0" normalizeH="0" baseline="0" noProof="0" smtClean="0">
              <a:ln>
                <a:noFill/>
              </a:ln>
              <a:solidFill>
                <a:prstClr val="black"/>
              </a:solidFill>
              <a:effectLst/>
              <a:uLnTx/>
              <a:uFillTx/>
              <a:latin typeface="Arial Narrow" panose="020B0606020202030204" pitchFamily="34" charset="0"/>
              <a:ea typeface="+mn-ea"/>
              <a:cs typeface="+mn-cs"/>
            </a:endParaRPr>
          </a:p>
        </p:txBody>
      </p:sp>
    </p:spTree>
    <p:extLst>
      <p:ext uri="{BB962C8B-B14F-4D97-AF65-F5344CB8AC3E}">
        <p14:creationId xmlns:p14="http://schemas.microsoft.com/office/powerpoint/2010/main" val="380096198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775012" y="284442"/>
            <a:ext cx="9762564" cy="1087157"/>
          </a:xfrm>
        </p:spPr>
        <p:style>
          <a:lnRef idx="2">
            <a:schemeClr val="accent2"/>
          </a:lnRef>
          <a:fillRef idx="1">
            <a:schemeClr val="lt1"/>
          </a:fillRef>
          <a:effectRef idx="0">
            <a:schemeClr val="accent2"/>
          </a:effectRef>
          <a:fontRef idx="minor">
            <a:schemeClr val="dk1"/>
          </a:fontRef>
        </p:style>
        <p:txBody>
          <a:bodyPr/>
          <a:lstStyle/>
          <a:p>
            <a:pPr algn="ctr"/>
            <a:r>
              <a:rPr lang="es-ES" b="1" dirty="0" smtClean="0">
                <a:latin typeface="Arial Narrow" panose="020B0606020202030204" pitchFamily="34" charset="0"/>
              </a:rPr>
              <a:t>RÉGIMEN PENAL TRIBUTARIO</a:t>
            </a:r>
            <a:endParaRPr lang="es-AR" b="1" dirty="0">
              <a:latin typeface="Arial Narrow" panose="020B0606020202030204" pitchFamily="34" charset="0"/>
            </a:endParaRPr>
          </a:p>
        </p:txBody>
      </p:sp>
      <p:sp>
        <p:nvSpPr>
          <p:cNvPr id="3" name="Marcador de contenido 2"/>
          <p:cNvSpPr>
            <a:spLocks noGrp="1"/>
          </p:cNvSpPr>
          <p:nvPr>
            <p:ph idx="1"/>
          </p:nvPr>
        </p:nvSpPr>
        <p:spPr>
          <a:xfrm>
            <a:off x="1775012" y="1707776"/>
            <a:ext cx="9870277" cy="4854388"/>
          </a:xfrm>
        </p:spPr>
        <p:txBody>
          <a:bodyPr vert="horz" lIns="91440" tIns="45720" rIns="91440" bIns="45720" rtlCol="0" anchor="t">
            <a:noAutofit/>
          </a:bodyPr>
          <a:lstStyle/>
          <a:p>
            <a:pPr algn="just">
              <a:spcBef>
                <a:spcPts val="0"/>
              </a:spcBef>
              <a:spcAft>
                <a:spcPts val="1800"/>
              </a:spcAft>
              <a:buClr>
                <a:srgbClr val="267C62"/>
              </a:buClr>
            </a:pPr>
            <a:r>
              <a:rPr lang="es-ES" sz="3000" dirty="0">
                <a:latin typeface="Arial Narrow" panose="020B0606020202030204" pitchFamily="34" charset="0"/>
              </a:rPr>
              <a:t>¿DENUNCIA PENAL POR OMISIÓN DE PRESENTACIÓN DE DJ?</a:t>
            </a:r>
          </a:p>
          <a:p>
            <a:pPr algn="just">
              <a:spcBef>
                <a:spcPts val="0"/>
              </a:spcBef>
              <a:spcAft>
                <a:spcPts val="1800"/>
              </a:spcAft>
              <a:buClr>
                <a:srgbClr val="267C62"/>
              </a:buClr>
            </a:pPr>
            <a:r>
              <a:rPr lang="es-ES" sz="3000" dirty="0">
                <a:latin typeface="Arial Narrow" panose="020B0606020202030204" pitchFamily="34" charset="0"/>
              </a:rPr>
              <a:t>¿EXISTENCIA DE EVASIÓN FISCAL POR APORTE SOLIDARIO?</a:t>
            </a:r>
          </a:p>
          <a:p>
            <a:pPr algn="just">
              <a:spcBef>
                <a:spcPts val="0"/>
              </a:spcBef>
              <a:spcAft>
                <a:spcPts val="1800"/>
              </a:spcAft>
              <a:buClr>
                <a:srgbClr val="267C62"/>
              </a:buClr>
            </a:pPr>
            <a:r>
              <a:rPr lang="es-ES" sz="3000" dirty="0">
                <a:latin typeface="Arial Narrow" panose="020B0606020202030204" pitchFamily="34" charset="0"/>
              </a:rPr>
              <a:t>¿APLICACIÓN DEL RPT EN EL CASO DE CLÁUSULA ANTIELUSIÓN?</a:t>
            </a:r>
            <a:endParaRPr lang="es-AR" sz="3000" dirty="0">
              <a:latin typeface="Arial Narrow" panose="020B0606020202030204" pitchFamily="34" charset="0"/>
            </a:endParaRPr>
          </a:p>
        </p:txBody>
      </p:sp>
      <p:sp>
        <p:nvSpPr>
          <p:cNvPr id="5" name="Marcador de número de diapositiva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4568A58-1AD9-4F14-98D9-1367338A702D}" type="slidenum">
              <a:rPr kumimoji="0" lang="es-AR" sz="1000" b="1" i="0" u="none" strike="noStrike" kern="1200" cap="none" spc="0" normalizeH="0" baseline="0" noProof="0" smtClean="0">
                <a:ln>
                  <a:noFill/>
                </a:ln>
                <a:solidFill>
                  <a:prstClr val="black"/>
                </a:solidFill>
                <a:effectLst/>
                <a:uLnTx/>
                <a:uFillTx/>
                <a:latin typeface="Arial Narrow" panose="020B060602020203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s-AR" sz="1000" b="1" i="0" u="none" strike="noStrike" kern="1200" cap="none" spc="0" normalizeH="0" baseline="0" noProof="0" smtClean="0">
              <a:ln>
                <a:noFill/>
              </a:ln>
              <a:solidFill>
                <a:prstClr val="black"/>
              </a:solidFill>
              <a:effectLst/>
              <a:uLnTx/>
              <a:uFillTx/>
              <a:latin typeface="Arial Narrow" panose="020B0606020202030204" pitchFamily="34" charset="0"/>
              <a:ea typeface="+mn-ea"/>
              <a:cs typeface="+mn-cs"/>
            </a:endParaRPr>
          </a:p>
        </p:txBody>
      </p:sp>
    </p:spTree>
    <p:extLst>
      <p:ext uri="{BB962C8B-B14F-4D97-AF65-F5344CB8AC3E}">
        <p14:creationId xmlns:p14="http://schemas.microsoft.com/office/powerpoint/2010/main" val="421433846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640540" y="106923"/>
            <a:ext cx="10341909" cy="731277"/>
          </a:xfrm>
        </p:spPr>
        <p:style>
          <a:lnRef idx="2">
            <a:schemeClr val="accent2"/>
          </a:lnRef>
          <a:fillRef idx="1">
            <a:schemeClr val="lt1"/>
          </a:fillRef>
          <a:effectRef idx="0">
            <a:schemeClr val="accent2"/>
          </a:effectRef>
          <a:fontRef idx="minor">
            <a:schemeClr val="dk1"/>
          </a:fontRef>
        </p:style>
        <p:txBody>
          <a:bodyPr>
            <a:normAutofit/>
          </a:bodyPr>
          <a:lstStyle/>
          <a:p>
            <a:pPr algn="ctr"/>
            <a:r>
              <a:rPr lang="es-ES" sz="4000" b="1" dirty="0" smtClean="0">
                <a:latin typeface="Arial Narrow" panose="020B0606020202030204" pitchFamily="34" charset="0"/>
              </a:rPr>
              <a:t>ALTERNATIVAS APLICABLES</a:t>
            </a:r>
            <a:endParaRPr lang="es-AR" sz="4000" b="1" dirty="0">
              <a:latin typeface="Arial Narrow" panose="020B0606020202030204" pitchFamily="34" charset="0"/>
            </a:endParaRPr>
          </a:p>
        </p:txBody>
      </p:sp>
      <p:sp>
        <p:nvSpPr>
          <p:cNvPr id="5" name="Marcador de número de diapositiva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4568A58-1AD9-4F14-98D9-1367338A702D}" type="slidenum">
              <a:rPr kumimoji="0" lang="es-AR" sz="1000" b="1" i="0" u="none" strike="noStrike" kern="1200" cap="none" spc="0" normalizeH="0" baseline="0" noProof="0" smtClean="0">
                <a:ln>
                  <a:noFill/>
                </a:ln>
                <a:solidFill>
                  <a:prstClr val="black"/>
                </a:solidFill>
                <a:effectLst/>
                <a:uLnTx/>
                <a:uFillTx/>
                <a:latin typeface="Arial Narrow" panose="020B060602020203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s-AR" sz="1000" b="1" i="0" u="none" strike="noStrike" kern="1200" cap="none" spc="0" normalizeH="0" baseline="0" noProof="0" smtClean="0">
              <a:ln>
                <a:noFill/>
              </a:ln>
              <a:solidFill>
                <a:prstClr val="black"/>
              </a:solidFill>
              <a:effectLst/>
              <a:uLnTx/>
              <a:uFillTx/>
              <a:latin typeface="Arial Narrow" panose="020B0606020202030204" pitchFamily="34" charset="0"/>
              <a:ea typeface="+mn-ea"/>
              <a:cs typeface="+mn-cs"/>
            </a:endParaRPr>
          </a:p>
        </p:txBody>
      </p:sp>
      <p:sp>
        <p:nvSpPr>
          <p:cNvPr id="6" name="Rectángulo redondeado 5"/>
          <p:cNvSpPr/>
          <p:nvPr/>
        </p:nvSpPr>
        <p:spPr>
          <a:xfrm>
            <a:off x="1559855" y="2523067"/>
            <a:ext cx="3052107" cy="408102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marL="185738" indent="-185738">
              <a:spcAft>
                <a:spcPts val="600"/>
              </a:spcAft>
              <a:buFont typeface="Arial" panose="020B0604020202020204" pitchFamily="34" charset="0"/>
              <a:buChar char="•"/>
            </a:pPr>
            <a:r>
              <a:rPr lang="es-ES" sz="2000" b="1" dirty="0" smtClean="0">
                <a:latin typeface="Arial Narrow" panose="020B0606020202030204" pitchFamily="34" charset="0"/>
              </a:rPr>
              <a:t>SIN PRESENTACIÓN DJ NI PAGO</a:t>
            </a:r>
          </a:p>
          <a:p>
            <a:pPr marL="185738" indent="-185738">
              <a:spcAft>
                <a:spcPts val="600"/>
              </a:spcAft>
              <a:buFont typeface="Arial" panose="020B0604020202020204" pitchFamily="34" charset="0"/>
              <a:buChar char="•"/>
            </a:pPr>
            <a:r>
              <a:rPr lang="es-ES" sz="2000" b="1" dirty="0" smtClean="0">
                <a:latin typeface="Arial Narrow" panose="020B0606020202030204" pitchFamily="34" charset="0"/>
              </a:rPr>
              <a:t>MULTINOTA</a:t>
            </a:r>
          </a:p>
          <a:p>
            <a:pPr marL="185738" indent="-185738">
              <a:spcAft>
                <a:spcPts val="600"/>
              </a:spcAft>
              <a:buFont typeface="Arial" panose="020B0604020202020204" pitchFamily="34" charset="0"/>
              <a:buChar char="•"/>
            </a:pPr>
            <a:r>
              <a:rPr lang="es-ES" sz="2000" b="1" dirty="0" smtClean="0">
                <a:latin typeface="Arial Narrow" panose="020B0606020202030204" pitchFamily="34" charset="0"/>
              </a:rPr>
              <a:t>FISCALIZACIÓN Y D.O.</a:t>
            </a:r>
          </a:p>
          <a:p>
            <a:pPr marL="185738" indent="-185738">
              <a:spcAft>
                <a:spcPts val="600"/>
              </a:spcAft>
              <a:buFont typeface="Arial" panose="020B0604020202020204" pitchFamily="34" charset="0"/>
              <a:buChar char="•"/>
            </a:pPr>
            <a:r>
              <a:rPr lang="es-ES" sz="2000" b="1" dirty="0" smtClean="0">
                <a:latin typeface="Arial Narrow" panose="020B0606020202030204" pitchFamily="34" charset="0"/>
              </a:rPr>
              <a:t>APELACIÓN TFN (CÁMARA Y CORTE)</a:t>
            </a:r>
          </a:p>
          <a:p>
            <a:pPr marL="185738" indent="-185738">
              <a:spcAft>
                <a:spcPts val="600"/>
              </a:spcAft>
              <a:buFont typeface="Arial" panose="020B0604020202020204" pitchFamily="34" charset="0"/>
              <a:buChar char="•"/>
            </a:pPr>
            <a:r>
              <a:rPr lang="es-ES" sz="2000" b="1" dirty="0" smtClean="0">
                <a:latin typeface="Arial Narrow" panose="020B0606020202030204" pitchFamily="34" charset="0"/>
              </a:rPr>
              <a:t>POSIBILIDAD. EMBARGO PREVENTIVO Y DENUNCIA PENAL</a:t>
            </a:r>
          </a:p>
          <a:p>
            <a:pPr marL="185738" indent="-185738">
              <a:spcAft>
                <a:spcPts val="600"/>
              </a:spcAft>
              <a:buFont typeface="Arial" panose="020B0604020202020204" pitchFamily="34" charset="0"/>
              <a:buChar char="•"/>
            </a:pPr>
            <a:r>
              <a:rPr lang="es-ES" sz="2000" b="1" dirty="0" smtClean="0">
                <a:latin typeface="Arial Narrow" panose="020B0606020202030204" pitchFamily="34" charset="0"/>
              </a:rPr>
              <a:t>INTERESES Y MULTAS </a:t>
            </a:r>
            <a:endParaRPr lang="es-AR" sz="2000" b="1" dirty="0">
              <a:latin typeface="Arial Narrow" panose="020B0606020202030204" pitchFamily="34" charset="0"/>
            </a:endParaRPr>
          </a:p>
        </p:txBody>
      </p:sp>
      <p:sp>
        <p:nvSpPr>
          <p:cNvPr id="7" name="Rectángulo redondeado 6"/>
          <p:cNvSpPr/>
          <p:nvPr/>
        </p:nvSpPr>
        <p:spPr>
          <a:xfrm>
            <a:off x="4857685" y="2523067"/>
            <a:ext cx="3311402" cy="408102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marL="185738" indent="-185738">
              <a:spcAft>
                <a:spcPts val="600"/>
              </a:spcAft>
              <a:buFont typeface="Arial" panose="020B0604020202020204" pitchFamily="34" charset="0"/>
              <a:buChar char="•"/>
            </a:pPr>
            <a:r>
              <a:rPr lang="es-ES" sz="2000" b="1" dirty="0">
                <a:latin typeface="Arial Narrow" panose="020B0606020202030204" pitchFamily="34" charset="0"/>
              </a:rPr>
              <a:t>PRESENTACIÓN DJ Y PAGO</a:t>
            </a:r>
          </a:p>
          <a:p>
            <a:pPr marL="185738" indent="-185738">
              <a:spcAft>
                <a:spcPts val="600"/>
              </a:spcAft>
              <a:buFont typeface="Arial" panose="020B0604020202020204" pitchFamily="34" charset="0"/>
              <a:buChar char="•"/>
            </a:pPr>
            <a:r>
              <a:rPr lang="es-ES" sz="2000" b="1" dirty="0">
                <a:latin typeface="Arial Narrow" panose="020B0606020202030204" pitchFamily="34" charset="0"/>
              </a:rPr>
              <a:t>ACCIÓN DE REPETICIÓN (VIA ADMINISTRATIVA E INSTANCIAS POSTERIORES)</a:t>
            </a:r>
          </a:p>
          <a:p>
            <a:pPr marL="185738" indent="-185738">
              <a:spcAft>
                <a:spcPts val="600"/>
              </a:spcAft>
              <a:buFont typeface="Arial" panose="020B0604020202020204" pitchFamily="34" charset="0"/>
              <a:buChar char="•"/>
            </a:pPr>
            <a:r>
              <a:rPr lang="es-ES" sz="2000" b="1" dirty="0">
                <a:latin typeface="Arial Narrow" panose="020B0606020202030204" pitchFamily="34" charset="0"/>
              </a:rPr>
              <a:t>NO HAY</a:t>
            </a:r>
          </a:p>
          <a:p>
            <a:pPr marL="631825" lvl="1" indent="-363538">
              <a:buFont typeface="Calibri" panose="020F0502020204030204" pitchFamily="34" charset="0"/>
              <a:buChar char="–"/>
            </a:pPr>
            <a:r>
              <a:rPr lang="es-ES" b="1" dirty="0">
                <a:latin typeface="Arial Narrow" panose="020B0606020202030204" pitchFamily="34" charset="0"/>
              </a:rPr>
              <a:t>DENUNCIA PENAL</a:t>
            </a:r>
          </a:p>
          <a:p>
            <a:pPr marL="631825" lvl="1" indent="-363538">
              <a:buFont typeface="Calibri" panose="020F0502020204030204" pitchFamily="34" charset="0"/>
              <a:buChar char="–"/>
            </a:pPr>
            <a:r>
              <a:rPr lang="es-ES" b="1" dirty="0">
                <a:latin typeface="Arial Narrow" panose="020B0606020202030204" pitchFamily="34" charset="0"/>
              </a:rPr>
              <a:t>EMBARGOS</a:t>
            </a:r>
          </a:p>
          <a:p>
            <a:pPr marL="631825" lvl="1" indent="-363538">
              <a:buFont typeface="Calibri" panose="020F0502020204030204" pitchFamily="34" charset="0"/>
              <a:buChar char="–"/>
            </a:pPr>
            <a:r>
              <a:rPr lang="es-ES" b="1" dirty="0">
                <a:latin typeface="Arial Narrow" panose="020B0606020202030204" pitchFamily="34" charset="0"/>
              </a:rPr>
              <a:t>MULTAS</a:t>
            </a:r>
          </a:p>
          <a:p>
            <a:pPr marL="631825" lvl="1" indent="-363538">
              <a:buFont typeface="Calibri" panose="020F0502020204030204" pitchFamily="34" charset="0"/>
              <a:buChar char="–"/>
            </a:pPr>
            <a:r>
              <a:rPr lang="es-ES" b="1" dirty="0">
                <a:latin typeface="Arial Narrow" panose="020B0606020202030204" pitchFamily="34" charset="0"/>
              </a:rPr>
              <a:t>INTERESES</a:t>
            </a:r>
          </a:p>
          <a:p>
            <a:pPr marL="185738" indent="-185738">
              <a:spcAft>
                <a:spcPts val="600"/>
              </a:spcAft>
              <a:buFont typeface="Arial" panose="020B0604020202020204" pitchFamily="34" charset="0"/>
              <a:buChar char="•"/>
            </a:pPr>
            <a:r>
              <a:rPr lang="es-ES" sz="2000" b="1" dirty="0">
                <a:latin typeface="Arial Narrow" panose="020B0606020202030204" pitchFamily="34" charset="0"/>
              </a:rPr>
              <a:t>EFECTO INFLACIÓN</a:t>
            </a:r>
            <a:endParaRPr lang="es-AR" sz="2000" b="1" dirty="0">
              <a:latin typeface="Arial Narrow" panose="020B0606020202030204" pitchFamily="34" charset="0"/>
            </a:endParaRPr>
          </a:p>
        </p:txBody>
      </p:sp>
      <p:sp>
        <p:nvSpPr>
          <p:cNvPr id="8" name="Rectángulo redondeado 7"/>
          <p:cNvSpPr/>
          <p:nvPr/>
        </p:nvSpPr>
        <p:spPr>
          <a:xfrm>
            <a:off x="1559854" y="1125071"/>
            <a:ext cx="3052107" cy="99906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s-ES" sz="2000" b="1" dirty="0" smtClean="0">
                <a:latin typeface="Arial Narrow" panose="020B0606020202030204" pitchFamily="34" charset="0"/>
              </a:rPr>
              <a:t>SIN</a:t>
            </a:r>
          </a:p>
          <a:p>
            <a:pPr algn="ctr"/>
            <a:r>
              <a:rPr lang="es-ES" sz="2000" b="1" dirty="0" smtClean="0">
                <a:latin typeface="Arial Narrow" panose="020B0606020202030204" pitchFamily="34" charset="0"/>
              </a:rPr>
              <a:t>JUDICIALIZACIÓN</a:t>
            </a:r>
          </a:p>
          <a:p>
            <a:pPr algn="ctr"/>
            <a:r>
              <a:rPr lang="es-ES" sz="2000" b="1" dirty="0" smtClean="0">
                <a:latin typeface="Arial Narrow" panose="020B0606020202030204" pitchFamily="34" charset="0"/>
              </a:rPr>
              <a:t>PREVIA</a:t>
            </a:r>
            <a:endParaRPr lang="es-AR" sz="2000" b="1" dirty="0">
              <a:latin typeface="Arial Narrow" panose="020B0606020202030204" pitchFamily="34" charset="0"/>
            </a:endParaRPr>
          </a:p>
        </p:txBody>
      </p:sp>
      <p:sp>
        <p:nvSpPr>
          <p:cNvPr id="9" name="Rectángulo redondeado 8"/>
          <p:cNvSpPr/>
          <p:nvPr/>
        </p:nvSpPr>
        <p:spPr>
          <a:xfrm>
            <a:off x="4857684" y="1125071"/>
            <a:ext cx="3311402" cy="99906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s-ES" sz="2000" b="1" dirty="0" smtClean="0">
                <a:latin typeface="Arial Narrow" panose="020B0606020202030204" pitchFamily="34" charset="0"/>
              </a:rPr>
              <a:t>PAGO Y</a:t>
            </a:r>
          </a:p>
          <a:p>
            <a:pPr algn="ctr"/>
            <a:r>
              <a:rPr lang="es-ES" sz="2000" b="1" dirty="0" smtClean="0">
                <a:latin typeface="Arial Narrow" panose="020B0606020202030204" pitchFamily="34" charset="0"/>
              </a:rPr>
              <a:t>REPETICIÓN</a:t>
            </a:r>
            <a:endParaRPr lang="es-AR" sz="2000" b="1" dirty="0">
              <a:latin typeface="Arial Narrow" panose="020B0606020202030204" pitchFamily="34" charset="0"/>
            </a:endParaRPr>
          </a:p>
        </p:txBody>
      </p:sp>
      <p:sp>
        <p:nvSpPr>
          <p:cNvPr id="10" name="Rectángulo redondeado 9"/>
          <p:cNvSpPr/>
          <p:nvPr/>
        </p:nvSpPr>
        <p:spPr>
          <a:xfrm>
            <a:off x="8318499" y="1125071"/>
            <a:ext cx="3663951" cy="99906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s-ES" sz="2000" b="1" dirty="0" smtClean="0">
                <a:latin typeface="Arial Narrow" panose="020B0606020202030204" pitchFamily="34" charset="0"/>
              </a:rPr>
              <a:t>JUDICIALIZACIÓN</a:t>
            </a:r>
          </a:p>
          <a:p>
            <a:pPr algn="ctr"/>
            <a:r>
              <a:rPr lang="es-ES" sz="2000" b="1" dirty="0" smtClean="0">
                <a:latin typeface="Arial Narrow" panose="020B0606020202030204" pitchFamily="34" charset="0"/>
              </a:rPr>
              <a:t>PREVIA</a:t>
            </a:r>
            <a:endParaRPr lang="es-AR" sz="2000" b="1" dirty="0">
              <a:latin typeface="Arial Narrow" panose="020B0606020202030204" pitchFamily="34" charset="0"/>
            </a:endParaRPr>
          </a:p>
        </p:txBody>
      </p:sp>
      <p:sp>
        <p:nvSpPr>
          <p:cNvPr id="11" name="Rectángulo redondeado 10"/>
          <p:cNvSpPr/>
          <p:nvPr/>
        </p:nvSpPr>
        <p:spPr>
          <a:xfrm>
            <a:off x="8318499" y="5605027"/>
            <a:ext cx="3663951" cy="99906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s-ES" sz="2000" b="1" dirty="0" smtClean="0">
                <a:latin typeface="Arial Narrow" panose="020B0606020202030204" pitchFamily="34" charset="0"/>
              </a:rPr>
              <a:t>MEDIDA</a:t>
            </a:r>
          </a:p>
          <a:p>
            <a:pPr algn="ctr"/>
            <a:r>
              <a:rPr lang="es-ES" sz="2000" b="1" dirty="0" smtClean="0">
                <a:latin typeface="Arial Narrow" panose="020B0606020202030204" pitchFamily="34" charset="0"/>
              </a:rPr>
              <a:t>CAUTELAR</a:t>
            </a:r>
            <a:endParaRPr lang="es-AR" sz="2000" b="1" dirty="0">
              <a:latin typeface="Arial Narrow" panose="020B0606020202030204" pitchFamily="34" charset="0"/>
            </a:endParaRPr>
          </a:p>
        </p:txBody>
      </p:sp>
      <p:cxnSp>
        <p:nvCxnSpPr>
          <p:cNvPr id="13" name="Conector recto de flecha 12"/>
          <p:cNvCxnSpPr/>
          <p:nvPr/>
        </p:nvCxnSpPr>
        <p:spPr>
          <a:xfrm>
            <a:off x="3085906" y="2124137"/>
            <a:ext cx="1" cy="398930"/>
          </a:xfrm>
          <a:prstGeom prst="straightConnector1">
            <a:avLst/>
          </a:prstGeom>
          <a:ln w="9525" cap="flat" cmpd="sng" algn="ctr">
            <a:solidFill>
              <a:schemeClr val="dk1"/>
            </a:solidFill>
            <a:prstDash val="solid"/>
            <a:round/>
            <a:headEnd type="none" w="med" len="med"/>
            <a:tailEnd type="triangle" w="med" len="med"/>
          </a:ln>
        </p:spPr>
        <p:style>
          <a:lnRef idx="0">
            <a:scrgbClr r="0" g="0" b="0"/>
          </a:lnRef>
          <a:fillRef idx="0">
            <a:scrgbClr r="0" g="0" b="0"/>
          </a:fillRef>
          <a:effectRef idx="0">
            <a:scrgbClr r="0" g="0" b="0"/>
          </a:effectRef>
          <a:fontRef idx="minor">
            <a:schemeClr val="tx1"/>
          </a:fontRef>
        </p:style>
      </p:cxnSp>
      <p:cxnSp>
        <p:nvCxnSpPr>
          <p:cNvPr id="15" name="Conector recto de flecha 14"/>
          <p:cNvCxnSpPr/>
          <p:nvPr/>
        </p:nvCxnSpPr>
        <p:spPr>
          <a:xfrm>
            <a:off x="6513384" y="2124137"/>
            <a:ext cx="1" cy="398930"/>
          </a:xfrm>
          <a:prstGeom prst="straightConnector1">
            <a:avLst/>
          </a:prstGeom>
          <a:ln w="9525" cap="flat" cmpd="sng" algn="ctr">
            <a:solidFill>
              <a:schemeClr val="dk1"/>
            </a:solidFill>
            <a:prstDash val="solid"/>
            <a:round/>
            <a:headEnd type="none" w="med" len="med"/>
            <a:tailEnd type="triangle" w="med" len="med"/>
          </a:ln>
        </p:spPr>
        <p:style>
          <a:lnRef idx="0">
            <a:scrgbClr r="0" g="0" b="0"/>
          </a:lnRef>
          <a:fillRef idx="0">
            <a:scrgbClr r="0" g="0" b="0"/>
          </a:fillRef>
          <a:effectRef idx="0">
            <a:scrgbClr r="0" g="0" b="0"/>
          </a:effectRef>
          <a:fontRef idx="minor">
            <a:schemeClr val="tx1"/>
          </a:fontRef>
        </p:style>
      </p:cxnSp>
      <p:sp>
        <p:nvSpPr>
          <p:cNvPr id="16" name="Rectángulo redondeado 15"/>
          <p:cNvSpPr/>
          <p:nvPr/>
        </p:nvSpPr>
        <p:spPr>
          <a:xfrm>
            <a:off x="10020301" y="2523067"/>
            <a:ext cx="1962149" cy="1192134"/>
          </a:xfrm>
          <a:prstGeom prst="roundRect">
            <a:avLst/>
          </a:prstGeom>
          <a:ln>
            <a:headEnd type="none" w="med" len="med"/>
            <a:tailEnd type="triangle" w="med" len="med"/>
          </a:ln>
        </p:spPr>
        <p:style>
          <a:lnRef idx="2">
            <a:schemeClr val="accent6"/>
          </a:lnRef>
          <a:fillRef idx="1">
            <a:schemeClr val="lt1"/>
          </a:fillRef>
          <a:effectRef idx="0">
            <a:schemeClr val="accent6"/>
          </a:effectRef>
          <a:fontRef idx="minor">
            <a:schemeClr val="dk1"/>
          </a:fontRef>
        </p:style>
        <p:txBody>
          <a:bodyPr rtlCol="0" anchor="ctr"/>
          <a:lstStyle/>
          <a:p>
            <a:pPr algn="ctr"/>
            <a:r>
              <a:rPr lang="es-ES" sz="2000" b="1" dirty="0" smtClean="0">
                <a:latin typeface="Arial Narrow" panose="020B0606020202030204" pitchFamily="34" charset="0"/>
              </a:rPr>
              <a:t>ACCIÓN DECLARATIVA DE CERTEZA</a:t>
            </a:r>
            <a:endParaRPr lang="es-AR" sz="2000" b="1" dirty="0">
              <a:latin typeface="Arial Narrow" panose="020B0606020202030204" pitchFamily="34" charset="0"/>
            </a:endParaRPr>
          </a:p>
        </p:txBody>
      </p:sp>
      <p:sp>
        <p:nvSpPr>
          <p:cNvPr id="17" name="Rectángulo redondeado 16"/>
          <p:cNvSpPr/>
          <p:nvPr/>
        </p:nvSpPr>
        <p:spPr>
          <a:xfrm>
            <a:off x="8318499" y="2523067"/>
            <a:ext cx="1484313" cy="119213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s-ES" sz="2000" b="1" dirty="0" smtClean="0">
                <a:latin typeface="Arial Narrow" panose="020B0606020202030204" pitchFamily="34" charset="0"/>
              </a:rPr>
              <a:t>ACCIÓN</a:t>
            </a:r>
          </a:p>
          <a:p>
            <a:pPr algn="ctr"/>
            <a:r>
              <a:rPr lang="es-ES" sz="2000" b="1" dirty="0" smtClean="0">
                <a:latin typeface="Arial Narrow" panose="020B0606020202030204" pitchFamily="34" charset="0"/>
              </a:rPr>
              <a:t>DE AMPARO</a:t>
            </a:r>
            <a:endParaRPr lang="es-AR" sz="2000" b="1" dirty="0">
              <a:latin typeface="Arial Narrow" panose="020B0606020202030204" pitchFamily="34" charset="0"/>
            </a:endParaRPr>
          </a:p>
        </p:txBody>
      </p:sp>
      <p:cxnSp>
        <p:nvCxnSpPr>
          <p:cNvPr id="19" name="Conector recto de flecha 18"/>
          <p:cNvCxnSpPr>
            <a:stCxn id="10" idx="2"/>
            <a:endCxn id="17" idx="0"/>
          </p:cNvCxnSpPr>
          <p:nvPr/>
        </p:nvCxnSpPr>
        <p:spPr>
          <a:xfrm flipH="1">
            <a:off x="9060656" y="2124137"/>
            <a:ext cx="1089819" cy="398930"/>
          </a:xfrm>
          <a:prstGeom prst="straightConnector1">
            <a:avLst/>
          </a:prstGeom>
          <a:ln w="9525" cap="flat" cmpd="sng" algn="ctr">
            <a:solidFill>
              <a:schemeClr val="dk1"/>
            </a:solidFill>
            <a:prstDash val="solid"/>
            <a:round/>
            <a:headEnd type="none" w="med" len="med"/>
            <a:tailEnd type="triangle" w="med" len="med"/>
          </a:ln>
        </p:spPr>
        <p:style>
          <a:lnRef idx="0">
            <a:scrgbClr r="0" g="0" b="0"/>
          </a:lnRef>
          <a:fillRef idx="0">
            <a:scrgbClr r="0" g="0" b="0"/>
          </a:fillRef>
          <a:effectRef idx="0">
            <a:scrgbClr r="0" g="0" b="0"/>
          </a:effectRef>
          <a:fontRef idx="minor">
            <a:schemeClr val="tx1"/>
          </a:fontRef>
        </p:style>
      </p:cxnSp>
      <p:cxnSp>
        <p:nvCxnSpPr>
          <p:cNvPr id="23" name="Conector recto de flecha 22"/>
          <p:cNvCxnSpPr>
            <a:stCxn id="10" idx="2"/>
            <a:endCxn id="16" idx="0"/>
          </p:cNvCxnSpPr>
          <p:nvPr/>
        </p:nvCxnSpPr>
        <p:spPr>
          <a:xfrm>
            <a:off x="10150475" y="2124137"/>
            <a:ext cx="850901" cy="398930"/>
          </a:xfrm>
          <a:prstGeom prst="straightConnector1">
            <a:avLst/>
          </a:prstGeom>
          <a:ln w="9525" cap="flat" cmpd="sng" algn="ctr">
            <a:solidFill>
              <a:schemeClr val="dk1"/>
            </a:solidFill>
            <a:prstDash val="solid"/>
            <a:round/>
            <a:headEnd type="none" w="med" len="med"/>
            <a:tailEnd type="triangle" w="med" len="med"/>
          </a:ln>
        </p:spPr>
        <p:style>
          <a:lnRef idx="0">
            <a:scrgbClr r="0" g="0" b="0"/>
          </a:lnRef>
          <a:fillRef idx="0">
            <a:scrgbClr r="0" g="0" b="0"/>
          </a:fillRef>
          <a:effectRef idx="0">
            <a:scrgbClr r="0" g="0" b="0"/>
          </a:effectRef>
          <a:fontRef idx="minor">
            <a:schemeClr val="tx1"/>
          </a:fontRef>
        </p:style>
      </p:cxnSp>
      <p:sp>
        <p:nvSpPr>
          <p:cNvPr id="24" name="Rectángulo redondeado 23"/>
          <p:cNvSpPr/>
          <p:nvPr/>
        </p:nvSpPr>
        <p:spPr>
          <a:xfrm>
            <a:off x="10020301" y="4076482"/>
            <a:ext cx="1962149" cy="119213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s-ES" sz="2000" b="1" dirty="0" smtClean="0">
                <a:latin typeface="Arial Narrow" panose="020B0606020202030204" pitchFamily="34" charset="0"/>
              </a:rPr>
              <a:t>ACTO EN CIERNES</a:t>
            </a:r>
            <a:endParaRPr lang="es-AR" sz="2000" b="1" dirty="0">
              <a:latin typeface="Arial Narrow" panose="020B0606020202030204" pitchFamily="34" charset="0"/>
            </a:endParaRPr>
          </a:p>
        </p:txBody>
      </p:sp>
      <p:cxnSp>
        <p:nvCxnSpPr>
          <p:cNvPr id="26" name="Conector recto de flecha 25"/>
          <p:cNvCxnSpPr>
            <a:stCxn id="16" idx="2"/>
            <a:endCxn id="24" idx="0"/>
          </p:cNvCxnSpPr>
          <p:nvPr/>
        </p:nvCxnSpPr>
        <p:spPr>
          <a:xfrm>
            <a:off x="11001376" y="3715201"/>
            <a:ext cx="0" cy="361281"/>
          </a:xfrm>
          <a:prstGeom prst="straightConnector1">
            <a:avLst/>
          </a:prstGeom>
          <a:ln w="9525" cap="flat" cmpd="sng" algn="ctr">
            <a:solidFill>
              <a:schemeClr val="dk1"/>
            </a:solidFill>
            <a:prstDash val="solid"/>
            <a:round/>
            <a:headEnd type="none" w="med" len="med"/>
            <a:tailEnd type="triangle" w="med" len="med"/>
          </a:ln>
        </p:spPr>
        <p:style>
          <a:lnRef idx="0">
            <a:scrgbClr r="0" g="0" b="0"/>
          </a:lnRef>
          <a:fillRef idx="0">
            <a:scrgbClr r="0" g="0" b="0"/>
          </a:fillRef>
          <a:effectRef idx="0">
            <a:scrgbClr r="0" g="0" b="0"/>
          </a:effectRef>
          <a:fontRef idx="minor">
            <a:schemeClr val="tx1"/>
          </a:fontRef>
        </p:style>
      </p:cxnSp>
      <p:cxnSp>
        <p:nvCxnSpPr>
          <p:cNvPr id="28" name="Conector recto de flecha 27"/>
          <p:cNvCxnSpPr>
            <a:stCxn id="24" idx="2"/>
          </p:cNvCxnSpPr>
          <p:nvPr/>
        </p:nvCxnSpPr>
        <p:spPr>
          <a:xfrm>
            <a:off x="11001376" y="5268616"/>
            <a:ext cx="0" cy="336411"/>
          </a:xfrm>
          <a:prstGeom prst="straightConnector1">
            <a:avLst/>
          </a:prstGeom>
          <a:ln w="9525" cap="flat" cmpd="sng" algn="ctr">
            <a:solidFill>
              <a:schemeClr val="dk1"/>
            </a:solidFill>
            <a:prstDash val="solid"/>
            <a:round/>
            <a:headEnd type="none" w="med" len="med"/>
            <a:tailEnd type="triangle" w="med" len="med"/>
          </a:ln>
        </p:spPr>
        <p:style>
          <a:lnRef idx="0">
            <a:scrgbClr r="0" g="0" b="0"/>
          </a:lnRef>
          <a:fillRef idx="0">
            <a:scrgbClr r="0" g="0" b="0"/>
          </a:fillRef>
          <a:effectRef idx="0">
            <a:scrgbClr r="0" g="0" b="0"/>
          </a:effectRef>
          <a:fontRef idx="minor">
            <a:schemeClr val="tx1"/>
          </a:fontRef>
        </p:style>
      </p:cxnSp>
      <p:cxnSp>
        <p:nvCxnSpPr>
          <p:cNvPr id="30" name="Conector recto de flecha 29"/>
          <p:cNvCxnSpPr>
            <a:stCxn id="17" idx="2"/>
          </p:cNvCxnSpPr>
          <p:nvPr/>
        </p:nvCxnSpPr>
        <p:spPr>
          <a:xfrm>
            <a:off x="9060656" y="3715201"/>
            <a:ext cx="0" cy="1889826"/>
          </a:xfrm>
          <a:prstGeom prst="straightConnector1">
            <a:avLst/>
          </a:prstGeom>
          <a:ln w="9525" cap="flat" cmpd="sng" algn="ctr">
            <a:solidFill>
              <a:schemeClr val="dk1"/>
            </a:solidFill>
            <a:prstDash val="solid"/>
            <a:round/>
            <a:headEnd type="none" w="med" len="med"/>
            <a:tailEnd type="triangle" w="med" len="med"/>
          </a:ln>
        </p:spPr>
        <p:style>
          <a:lnRef idx="0">
            <a:scrgbClr r="0" g="0" b="0"/>
          </a:lnRef>
          <a:fillRef idx="0">
            <a:scrgbClr r="0" g="0" b="0"/>
          </a:fillRef>
          <a:effectRef idx="0">
            <a:scrgbClr r="0" g="0" b="0"/>
          </a:effectRef>
          <a:fontRef idx="minor">
            <a:schemeClr val="tx1"/>
          </a:fontRef>
        </p:style>
      </p:cxnSp>
    </p:spTree>
    <p:extLst>
      <p:ext uri="{BB962C8B-B14F-4D97-AF65-F5344CB8AC3E}">
        <p14:creationId xmlns:p14="http://schemas.microsoft.com/office/powerpoint/2010/main" val="322350865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Parallax">
      <a:dk1>
        <a:sysClr val="windowText" lastClr="000000"/>
      </a:dk1>
      <a:lt1>
        <a:sysClr val="window" lastClr="FFFFFF"/>
      </a:lt1>
      <a:dk2>
        <a:srgbClr val="212121"/>
      </a:dk2>
      <a:lt2>
        <a:srgbClr val="CDD0D1"/>
      </a:lt2>
      <a:accent1>
        <a:srgbClr val="8BB434"/>
      </a:accent1>
      <a:accent2>
        <a:srgbClr val="33A583"/>
      </a:accent2>
      <a:accent3>
        <a:srgbClr val="3594B4"/>
      </a:accent3>
      <a:accent4>
        <a:srgbClr val="6063B4"/>
      </a:accent4>
      <a:accent5>
        <a:srgbClr val="D35731"/>
      </a:accent5>
      <a:accent6>
        <a:srgbClr val="EBAC4B"/>
      </a:accent6>
      <a:hlink>
        <a:srgbClr val="65AD30"/>
      </a:hlink>
      <a:folHlink>
        <a:srgbClr val="8ED25B"/>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1A9F9826-882C-40B9-8F38-5A3B8CFD196D}"/>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TM03457496[[fn=Parallax]]</Template>
  <TotalTime>130</TotalTime>
  <Words>760</Words>
  <Application>Microsoft Office PowerPoint</Application>
  <PresentationFormat>Panorámica</PresentationFormat>
  <Paragraphs>85</Paragraphs>
  <Slides>9</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9</vt:i4>
      </vt:variant>
    </vt:vector>
  </HeadingPairs>
  <TitlesOfParts>
    <vt:vector size="15" baseType="lpstr">
      <vt:lpstr>Arial</vt:lpstr>
      <vt:lpstr>Arial Narrow</vt:lpstr>
      <vt:lpstr>Calibri</vt:lpstr>
      <vt:lpstr>Century Gothic</vt:lpstr>
      <vt:lpstr>Wingdings</vt:lpstr>
      <vt:lpstr>Parallax</vt:lpstr>
      <vt:lpstr>ASPECTOS CONSTITUCIONALES Y LEGALES CUESTIONABLES DEL IMPUESTO A LA RIQUEZA</vt:lpstr>
      <vt:lpstr>NOMEN JURIS</vt:lpstr>
      <vt:lpstr>PRINCIPIO DE IGUALDAD, LIBRE DISPOSICIÓN Y RAZONABILIDAD</vt:lpstr>
      <vt:lpstr>CLÁUSULA  ANTIELUSIVA</vt:lpstr>
      <vt:lpstr>CONFISCATORIEDAD</vt:lpstr>
      <vt:lpstr>PRUEBA DE CONFISCATORIEDAD</vt:lpstr>
      <vt:lpstr>RETROACTIVIDAD</vt:lpstr>
      <vt:lpstr>RÉGIMEN PENAL TRIBUTARIO</vt:lpstr>
      <vt:lpstr>ALTERNATIVAS APLICABLES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Leandro D. Pais</dc:creator>
  <cp:lastModifiedBy>BNC</cp:lastModifiedBy>
  <cp:revision>22</cp:revision>
  <dcterms:created xsi:type="dcterms:W3CDTF">2020-03-03T17:39:29Z</dcterms:created>
  <dcterms:modified xsi:type="dcterms:W3CDTF">2020-12-03T20:39:09Z</dcterms:modified>
</cp:coreProperties>
</file>