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autoCompressPictures="0">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1" r:id="rId6"/>
    <p:sldId id="265" r:id="rId7"/>
    <p:sldId id="267" r:id="rId8"/>
    <p:sldId id="270" r:id="rId9"/>
    <p:sldId id="272" r:id="rId10"/>
    <p:sldId id="273" r:id="rId11"/>
    <p:sldId id="274"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C62"/>
    <a:srgbClr val="ECB64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19" autoAdjust="0"/>
    <p:restoredTop sz="94660"/>
  </p:normalViewPr>
  <p:slideViewPr>
    <p:cSldViewPr snapToGrid="0">
      <p:cViewPr varScale="1">
        <p:scale>
          <a:sx n="71" d="100"/>
          <a:sy n="71" d="100"/>
        </p:scale>
        <p:origin x="810" y="66"/>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4" d="100"/>
          <a:sy n="64" d="100"/>
        </p:scale>
        <p:origin x="277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2089A45-ACDF-4977-940A-119F11128CB5}" type="datetimeFigureOut">
              <a:rPr lang="es-AR" smtClean="0"/>
              <a:t>3/12/2020</a:t>
            </a:fld>
            <a:endParaRPr lang="es-AR"/>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BD9A154-5205-40D8-A314-5CE05E9A7D3C}" type="slidenum">
              <a:rPr lang="es-AR" smtClean="0"/>
              <a:t>‹Nº›</a:t>
            </a:fld>
            <a:endParaRPr lang="es-AR"/>
          </a:p>
        </p:txBody>
      </p:sp>
    </p:spTree>
    <p:extLst>
      <p:ext uri="{BB962C8B-B14F-4D97-AF65-F5344CB8AC3E}">
        <p14:creationId xmlns:p14="http://schemas.microsoft.com/office/powerpoint/2010/main" val="4189729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729403-2434-4942-8537-247D6FB28E24}" type="datetimeFigureOut">
              <a:rPr lang="es-AR" smtClean="0"/>
              <a:t>3/12/2020</a:t>
            </a:fld>
            <a:endParaRPr lang="es-A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E2CB47-A167-4DC4-AB5E-1CE21BB04B1F}" type="slidenum">
              <a:rPr lang="es-AR" smtClean="0"/>
              <a:t>‹Nº›</a:t>
            </a:fld>
            <a:endParaRPr lang="es-AR"/>
          </a:p>
        </p:txBody>
      </p:sp>
    </p:spTree>
    <p:extLst>
      <p:ext uri="{BB962C8B-B14F-4D97-AF65-F5344CB8AC3E}">
        <p14:creationId xmlns:p14="http://schemas.microsoft.com/office/powerpoint/2010/main" val="819954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fld id="{A8E2CB47-A167-4DC4-AB5E-1CE21BB04B1F}" type="slidenum">
              <a:rPr lang="es-AR" smtClean="0"/>
              <a:t>1</a:t>
            </a:fld>
            <a:endParaRPr lang="es-AR"/>
          </a:p>
        </p:txBody>
      </p:sp>
    </p:spTree>
    <p:extLst>
      <p:ext uri="{BB962C8B-B14F-4D97-AF65-F5344CB8AC3E}">
        <p14:creationId xmlns:p14="http://schemas.microsoft.com/office/powerpoint/2010/main" val="34823787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E2CB47-A167-4DC4-AB5E-1CE21BB04B1F}" type="slidenum">
              <a:rPr kumimoji="0" lang="es-A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s-A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0119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E2CB47-A167-4DC4-AB5E-1CE21BB04B1F}" type="slidenum">
              <a:rPr kumimoji="0" lang="es-A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s-A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22219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E2CB47-A167-4DC4-AB5E-1CE21BB04B1F}" type="slidenum">
              <a:rPr kumimoji="0" lang="es-A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s-A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2945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E2CB47-A167-4DC4-AB5E-1CE21BB04B1F}" type="slidenum">
              <a:rPr kumimoji="0" lang="es-A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s-A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6677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E2CB47-A167-4DC4-AB5E-1CE21BB04B1F}" type="slidenum">
              <a:rPr kumimoji="0" lang="es-A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s-A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5507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E2CB47-A167-4DC4-AB5E-1CE21BB04B1F}" type="slidenum">
              <a:rPr kumimoji="0" lang="es-A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s-A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6314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E2CB47-A167-4DC4-AB5E-1CE21BB04B1F}" type="slidenum">
              <a:rPr kumimoji="0" lang="es-A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s-A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4970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E2CB47-A167-4DC4-AB5E-1CE21BB04B1F}" type="slidenum">
              <a:rPr kumimoji="0" lang="es-A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s-A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863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E2CB47-A167-4DC4-AB5E-1CE21BB04B1F}" type="slidenum">
              <a:rPr kumimoji="0" lang="es-A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s-A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20274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rgbClr val="ECB64A"/>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accent2">
                <a:lumMod val="7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userDrawn="1"/>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6">
                <a:lumMod val="75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rgbClr val="ECB64A"/>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accent2">
                <a:lumMod val="75000"/>
              </a:schemeClr>
            </a:solidFill>
            <a:ln>
              <a:noFill/>
            </a:ln>
          </p:spPr>
        </p:sp>
      </p:grpSp>
      <p:sp>
        <p:nvSpPr>
          <p:cNvPr id="3" name="Subtitle 2"/>
          <p:cNvSpPr>
            <a:spLocks noGrp="1"/>
          </p:cNvSpPr>
          <p:nvPr>
            <p:ph type="subTitle" idx="1"/>
          </p:nvPr>
        </p:nvSpPr>
        <p:spPr>
          <a:xfrm>
            <a:off x="4515377" y="3996267"/>
            <a:ext cx="6987645" cy="891953"/>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46264" y="345708"/>
            <a:ext cx="3351650" cy="1327602"/>
          </a:xfrm>
          <a:prstGeom prst="rect">
            <a:avLst/>
          </a:prstGeom>
        </p:spPr>
      </p:pic>
      <p:sp>
        <p:nvSpPr>
          <p:cNvPr id="2" name="Title 1"/>
          <p:cNvSpPr>
            <a:spLocks noGrp="1"/>
          </p:cNvSpPr>
          <p:nvPr>
            <p:ph type="ctrTitle"/>
          </p:nvPr>
        </p:nvSpPr>
        <p:spPr>
          <a:xfrm>
            <a:off x="2590800" y="1585543"/>
            <a:ext cx="8912223" cy="2410724"/>
          </a:xfrm>
        </p:spPr>
        <p:txBody>
          <a:bodyPr anchor="b">
            <a:noAutofit/>
          </a:bodyPr>
          <a:lstStyle>
            <a:lvl1pPr algn="r">
              <a:defRPr sz="5400">
                <a:effectLst/>
              </a:defRPr>
            </a:lvl1pPr>
          </a:lstStyle>
          <a:p>
            <a:r>
              <a:rPr lang="es-ES" dirty="0" smtClean="0"/>
              <a:t>Haga clic para modificar el estilo de título del patrón</a:t>
            </a:r>
            <a:endParaRPr lang="en-US" dirty="0"/>
          </a:p>
        </p:txBody>
      </p:sp>
      <p:pic>
        <p:nvPicPr>
          <p:cNvPr id="8" name="Imagen 7"/>
          <p:cNvPicPr>
            <a:picLocks noChangeAspect="1"/>
          </p:cNvPicPr>
          <p:nvPr userDrawn="1"/>
        </p:nvPicPr>
        <p:blipFill rotWithShape="1">
          <a:blip r:embed="rId3">
            <a:extLst>
              <a:ext uri="{28A0092B-C50C-407E-A947-70E740481C1C}">
                <a14:useLocalDpi xmlns:a14="http://schemas.microsoft.com/office/drawing/2010/main" val="0"/>
              </a:ext>
            </a:extLst>
          </a:blip>
          <a:srcRect b="15637"/>
          <a:stretch/>
        </p:blipFill>
        <p:spPr>
          <a:xfrm>
            <a:off x="3987264" y="488115"/>
            <a:ext cx="2503846" cy="1097428"/>
          </a:xfrm>
          <a:prstGeom prst="rect">
            <a:avLst/>
          </a:prstGeom>
        </p:spPr>
      </p:pic>
      <p:sp>
        <p:nvSpPr>
          <p:cNvPr id="38" name="Date Placeholder 3"/>
          <p:cNvSpPr>
            <a:spLocks noGrp="1"/>
          </p:cNvSpPr>
          <p:nvPr>
            <p:ph type="dt" sz="half" idx="10"/>
          </p:nvPr>
        </p:nvSpPr>
        <p:spPr>
          <a:xfrm>
            <a:off x="10510999" y="6630355"/>
            <a:ext cx="872657" cy="143315"/>
          </a:xfrm>
        </p:spPr>
        <p:txBody>
          <a:bodyPr/>
          <a:lstStyle/>
          <a:p>
            <a:fld id="{3C9B6FE3-22EB-47D4-9952-629B5C478968}" type="datetime1">
              <a:rPr lang="en-US" smtClean="0"/>
              <a:t>12/3/2020</a:t>
            </a:fld>
            <a:endParaRPr lang="en-US" dirty="0"/>
          </a:p>
        </p:txBody>
      </p:sp>
      <p:sp>
        <p:nvSpPr>
          <p:cNvPr id="39" name="Slide Number Placeholder 5"/>
          <p:cNvSpPr>
            <a:spLocks noGrp="1"/>
          </p:cNvSpPr>
          <p:nvPr>
            <p:ph type="sldNum" sz="quarter" idx="12"/>
          </p:nvPr>
        </p:nvSpPr>
        <p:spPr>
          <a:xfrm>
            <a:off x="11590219" y="6630355"/>
            <a:ext cx="420805" cy="143315"/>
          </a:xfrm>
        </p:spPr>
        <p:txBody>
          <a:bodyPr/>
          <a:lstStyle/>
          <a:p>
            <a:fld id="{D57F1E4F-1CFF-5643-939E-217C01CDF565}" type="slidenum">
              <a:rPr lang="en-US" dirty="0"/>
              <a:pPr/>
              <a:t>‹Nº›</a:t>
            </a:fld>
            <a:endParaRPr lang="en-US" dirty="0"/>
          </a:p>
        </p:txBody>
      </p:sp>
      <p:sp>
        <p:nvSpPr>
          <p:cNvPr id="40" name="Subtitle 2"/>
          <p:cNvSpPr txBox="1">
            <a:spLocks/>
          </p:cNvSpPr>
          <p:nvPr userDrawn="1"/>
        </p:nvSpPr>
        <p:spPr>
          <a:xfrm>
            <a:off x="0" y="5325323"/>
            <a:ext cx="12192000" cy="1563621"/>
          </a:xfrm>
          <a:prstGeom prst="rect">
            <a:avLst/>
          </a:prstGeom>
          <a:solidFill>
            <a:schemeClr val="bg1">
              <a:alpha val="86000"/>
            </a:schemeClr>
          </a:solidFill>
        </p:spPr>
        <p:txBody>
          <a:bodyPr vert="horz" lIns="91440" tIns="45720" rIns="91440" bIns="45720" rtlCol="0" anchor="t">
            <a:norm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s-ES" dirty="0" smtClean="0"/>
              <a:t>Auspician</a:t>
            </a:r>
          </a:p>
          <a:p>
            <a:pPr algn="l"/>
            <a:endParaRPr lang="es-ES" sz="1100" dirty="0" smtClean="0"/>
          </a:p>
          <a:p>
            <a:pPr algn="l"/>
            <a:r>
              <a:rPr lang="es-ES" dirty="0" smtClean="0"/>
              <a:t>Auspicio</a:t>
            </a:r>
            <a:r>
              <a:rPr lang="es-ES" baseline="0" dirty="0" smtClean="0"/>
              <a:t> profesional</a:t>
            </a:r>
            <a:endParaRPr lang="en-US" dirty="0"/>
          </a:p>
        </p:txBody>
      </p:sp>
      <p:pic>
        <p:nvPicPr>
          <p:cNvPr id="41" name="Imagen 4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138791" y="5455461"/>
            <a:ext cx="1464811" cy="723789"/>
          </a:xfrm>
          <a:prstGeom prst="rect">
            <a:avLst/>
          </a:prstGeom>
        </p:spPr>
      </p:pic>
      <p:pic>
        <p:nvPicPr>
          <p:cNvPr id="42" name="Imagen 4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55909" y="5395401"/>
            <a:ext cx="1332761" cy="799657"/>
          </a:xfrm>
          <a:prstGeom prst="rect">
            <a:avLst/>
          </a:prstGeom>
        </p:spPr>
      </p:pic>
      <p:pic>
        <p:nvPicPr>
          <p:cNvPr id="43" name="Imagen 42"/>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66525" y="5292991"/>
            <a:ext cx="1026233" cy="1026233"/>
          </a:xfrm>
          <a:prstGeom prst="rect">
            <a:avLst/>
          </a:prstGeom>
        </p:spPr>
      </p:pic>
      <p:pic>
        <p:nvPicPr>
          <p:cNvPr id="44" name="Imagen 4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3272631" y="6215708"/>
            <a:ext cx="494653" cy="557962"/>
          </a:xfrm>
          <a:prstGeom prst="rect">
            <a:avLst/>
          </a:prstGeom>
        </p:spPr>
      </p:pic>
      <p:pic>
        <p:nvPicPr>
          <p:cNvPr id="48" name="Imagen 4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8059596" y="5395401"/>
            <a:ext cx="1724985" cy="86249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6EC43C9C-63B2-4DD4-A7B8-FBCB6BABA0C0}" type="datetime1">
              <a:rPr lang="en-US" smtClean="0"/>
              <a:t>12/3/2020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6C74BFC2-1D14-41E1-BC99-5E99AFF7D8A8}"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5712A986-FF63-4FC8-809C-3638E3BE4565}"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966ECBBD-6038-4C54-A417-AB7B2482E9AD}"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Editar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AF8BB78D-47C6-4595-8D1A-CE054C6C5C42}"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Editar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50CBF4DD-3329-47EE-821C-6C141ACD1E3F}"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B4C6F31-927C-49FB-8AE5-3648E564BB71}"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063CBE8-833C-497E-97D8-601224525440}"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A6ECEB0-08AC-4C08-A034-D7527739D792}"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a:xfrm>
            <a:off x="11645289" y="6492875"/>
            <a:ext cx="5511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5355000-6024-44F7-A8E3-63EB368BADC6}"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AFAE2AA-5B16-408C-8BFA-C04AFFEDC3F4}" type="datetime1">
              <a:rPr lang="en-US" smtClean="0"/>
              <a:t>12/3/2020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B78853D-8369-49DB-B973-0D6F74AC579E}" type="datetime1">
              <a:rPr lang="en-US" smtClean="0"/>
              <a:t>12/3/2020</a:t>
            </a:fld>
            <a:endParaRPr lang="en-US" dirty="0"/>
          </a:p>
        </p:txBody>
      </p:sp>
      <p:sp>
        <p:nvSpPr>
          <p:cNvPr id="8" name="Footer Placeholder 7"/>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6613832-F5A7-4135-8DE4-07FABDD80C87}" type="datetime1">
              <a:rPr lang="en-US" smtClean="0"/>
              <a:t>12/3/2020</a:t>
            </a:fld>
            <a:endParaRPr lang="en-US" dirty="0"/>
          </a:p>
        </p:txBody>
      </p:sp>
      <p:sp>
        <p:nvSpPr>
          <p:cNvPr id="4" name="Footer Placeholder 3"/>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D205C-BA68-48DD-A2A2-3713E4E95143}" type="datetime1">
              <a:rPr lang="en-US" smtClean="0"/>
              <a:t>12/3/2020</a:t>
            </a:fld>
            <a:endParaRPr lang="en-US" dirty="0"/>
          </a:p>
        </p:txBody>
      </p:sp>
      <p:sp>
        <p:nvSpPr>
          <p:cNvPr id="3" name="Footer Placeholder 2"/>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3AF18E80-FA67-4F45-929A-F347C879062F}" type="datetime1">
              <a:rPr lang="en-US" smtClean="0"/>
              <a:t>12/3/2020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00CE6ED-3CD0-4631-A19D-286D84E7C93D}" type="datetime1">
              <a:rPr lang="en-US" smtClean="0"/>
              <a:t>12/3/2020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grpSp>
        <p:nvGrpSpPr>
          <p:cNvPr id="7" name="Group 6"/>
          <p:cNvGrpSpPr/>
          <p:nvPr/>
        </p:nvGrpSpPr>
        <p:grpSpPr>
          <a:xfrm>
            <a:off x="105656" y="0"/>
            <a:ext cx="1790877"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rgbClr val="ECB64A"/>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accent2">
                <a:lumMod val="7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6">
                <a:lumMod val="75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rgbClr val="ECB64A"/>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accent2">
                <a:lumMod val="75000"/>
              </a:schemeClr>
            </a:solidFill>
            <a:ln>
              <a:noFill/>
            </a:ln>
          </p:spPr>
        </p:sp>
      </p:grpSp>
      <p:sp>
        <p:nvSpPr>
          <p:cNvPr id="2" name="Title Placeholder 1"/>
          <p:cNvSpPr>
            <a:spLocks noGrp="1"/>
          </p:cNvSpPr>
          <p:nvPr>
            <p:ph type="title"/>
          </p:nvPr>
        </p:nvSpPr>
        <p:spPr>
          <a:xfrm>
            <a:off x="1484311" y="685801"/>
            <a:ext cx="10018713" cy="1041400"/>
          </a:xfrm>
          <a:prstGeom prst="rect">
            <a:avLst/>
          </a:prstGeom>
          <a:effectLst/>
        </p:spPr>
        <p:txBody>
          <a:bodyPr vert="horz" lIns="91440" tIns="45720" rIns="91440" bIns="45720" rtlCol="0" anchor="ctr">
            <a:norm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1484310" y="1862667"/>
            <a:ext cx="10018713" cy="4492977"/>
          </a:xfrm>
          <a:prstGeom prst="rect">
            <a:avLst/>
          </a:prstGeom>
        </p:spPr>
        <p:txBody>
          <a:bodyPr vert="horz" lIns="91440" tIns="45720" rIns="91440" bIns="45720" rtlCol="0" anchor="ctr">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10240657" y="6441739"/>
            <a:ext cx="1143000" cy="331932"/>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8A4E90D-EE5C-421A-AC4E-56699897C693}" type="datetime1">
              <a:rPr lang="en-US" smtClean="0"/>
              <a:t>12/3/2020</a:t>
            </a:fld>
            <a:endParaRPr lang="en-US" dirty="0"/>
          </a:p>
        </p:txBody>
      </p:sp>
      <p:sp>
        <p:nvSpPr>
          <p:cNvPr id="6" name="Slide Number Placeholder 5"/>
          <p:cNvSpPr>
            <a:spLocks noGrp="1"/>
          </p:cNvSpPr>
          <p:nvPr>
            <p:ph type="sldNum" sz="quarter" idx="4"/>
          </p:nvPr>
        </p:nvSpPr>
        <p:spPr>
          <a:xfrm>
            <a:off x="11459857" y="6441739"/>
            <a:ext cx="551167" cy="331932"/>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pic>
        <p:nvPicPr>
          <p:cNvPr id="14" name="Imagen 13"/>
          <p:cNvPicPr>
            <a:picLocks noChangeAspect="1"/>
          </p:cNvPicPr>
          <p:nvPr userDrawn="1"/>
        </p:nvPicPr>
        <p:blipFill>
          <a:blip r:embed="rId19"/>
          <a:stretch>
            <a:fillRect/>
          </a:stretch>
        </p:blipFill>
        <p:spPr>
          <a:xfrm>
            <a:off x="43286" y="42195"/>
            <a:ext cx="1441024" cy="532620"/>
          </a:xfrm>
          <a:prstGeom prst="rect">
            <a:avLst/>
          </a:prstGeom>
        </p:spPr>
      </p:pic>
      <p:sp>
        <p:nvSpPr>
          <p:cNvPr id="5" name="Rectángulo 4"/>
          <p:cNvSpPr/>
          <p:nvPr userDrawn="1"/>
        </p:nvSpPr>
        <p:spPr>
          <a:xfrm>
            <a:off x="43286" y="562575"/>
            <a:ext cx="1386569" cy="656166"/>
          </a:xfrm>
          <a:prstGeom prst="rect">
            <a:avLst/>
          </a:prstGeom>
          <a:solidFill>
            <a:srgbClr val="FFFFFF">
              <a:alpha val="74902"/>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6" name="Imagen 15"/>
          <p:cNvPicPr>
            <a:picLocks noChangeAspect="1"/>
          </p:cNvPicPr>
          <p:nvPr userDrawn="1"/>
        </p:nvPicPr>
        <p:blipFill rotWithShape="1">
          <a:blip r:embed="rId20">
            <a:extLst>
              <a:ext uri="{28A0092B-C50C-407E-A947-70E740481C1C}">
                <a14:useLocalDpi xmlns:a14="http://schemas.microsoft.com/office/drawing/2010/main" val="0"/>
              </a:ext>
            </a:extLst>
          </a:blip>
          <a:srcRect b="15637"/>
          <a:stretch/>
        </p:blipFill>
        <p:spPr>
          <a:xfrm>
            <a:off x="135653" y="624348"/>
            <a:ext cx="1215203" cy="53261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28401" y="2017059"/>
            <a:ext cx="8574622" cy="1979208"/>
          </a:xfrm>
          <a:solidFill>
            <a:schemeClr val="bg1"/>
          </a:solidFill>
          <a:ln w="38100">
            <a:solidFill>
              <a:srgbClr val="FFC000"/>
            </a:solidFill>
          </a:ln>
        </p:spPr>
        <p:txBody>
          <a:bodyPr anchor="ctr"/>
          <a:lstStyle/>
          <a:p>
            <a:pPr algn="ctr"/>
            <a:r>
              <a:rPr lang="es-ES" sz="4800" b="1" dirty="0" smtClean="0">
                <a:latin typeface="Century Gothic" panose="020B0502020202020204" pitchFamily="34" charset="0"/>
              </a:rPr>
              <a:t>Reseña de Jurisprudencia </a:t>
            </a:r>
            <a:r>
              <a:rPr lang="es-ES" sz="4800" b="1" dirty="0">
                <a:latin typeface="Century Gothic" panose="020B0502020202020204" pitchFamily="34" charset="0"/>
              </a:rPr>
              <a:t>T</a:t>
            </a:r>
            <a:r>
              <a:rPr lang="es-ES" sz="4800" b="1" dirty="0" smtClean="0">
                <a:latin typeface="Century Gothic" panose="020B0502020202020204" pitchFamily="34" charset="0"/>
              </a:rPr>
              <a:t>ributaria </a:t>
            </a:r>
            <a:r>
              <a:rPr lang="es-ES" sz="4800" b="1" dirty="0">
                <a:latin typeface="Century Gothic" panose="020B0502020202020204" pitchFamily="34" charset="0"/>
              </a:rPr>
              <a:t>R</a:t>
            </a:r>
            <a:r>
              <a:rPr lang="es-ES" sz="4800" b="1" dirty="0" smtClean="0">
                <a:latin typeface="Century Gothic" panose="020B0502020202020204" pitchFamily="34" charset="0"/>
              </a:rPr>
              <a:t>elevante</a:t>
            </a:r>
            <a:endParaRPr lang="es-AR" sz="4800" b="1" dirty="0">
              <a:latin typeface="Century Gothic" panose="020B0502020202020204" pitchFamily="34" charset="0"/>
            </a:endParaRPr>
          </a:p>
        </p:txBody>
      </p:sp>
      <p:sp>
        <p:nvSpPr>
          <p:cNvPr id="3" name="Subtítulo 2"/>
          <p:cNvSpPr>
            <a:spLocks noGrp="1"/>
          </p:cNvSpPr>
          <p:nvPr>
            <p:ph type="subTitle" idx="1"/>
          </p:nvPr>
        </p:nvSpPr>
        <p:spPr>
          <a:xfrm>
            <a:off x="8552330" y="4155140"/>
            <a:ext cx="2950693" cy="981635"/>
          </a:xfrm>
        </p:spPr>
        <p:txBody>
          <a:bodyPr>
            <a:noAutofit/>
          </a:bodyPr>
          <a:lstStyle/>
          <a:p>
            <a:r>
              <a:rPr lang="es-ES" sz="2000" b="1" dirty="0" smtClean="0"/>
              <a:t>Humberto J Bertazza</a:t>
            </a:r>
          </a:p>
          <a:p>
            <a:r>
              <a:rPr lang="es-ES" sz="2000" b="1" dirty="0" smtClean="0"/>
              <a:t>9-12-2020</a:t>
            </a:r>
            <a:endParaRPr lang="es-AR" sz="2000" b="1" dirty="0"/>
          </a:p>
        </p:txBody>
      </p:sp>
    </p:spTree>
    <p:extLst>
      <p:ext uri="{BB962C8B-B14F-4D97-AF65-F5344CB8AC3E}">
        <p14:creationId xmlns:p14="http://schemas.microsoft.com/office/powerpoint/2010/main" val="3619461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4374" y="383078"/>
            <a:ext cx="10346498" cy="1445721"/>
          </a:xfrm>
          <a:ln>
            <a:solidFill>
              <a:srgbClr val="267C62"/>
            </a:solidFill>
          </a:ln>
        </p:spPr>
        <p:txBody>
          <a:bodyPr>
            <a:noAutofit/>
          </a:bodyPr>
          <a:lstStyle/>
          <a:p>
            <a:r>
              <a:rPr lang="es-ES" sz="3200" b="1" dirty="0" smtClean="0">
                <a:latin typeface="Arial Narrow" panose="020B0606020202030204" pitchFamily="34" charset="0"/>
              </a:rPr>
              <a:t>LA DEDUCCIÓN DE DEUDORES INCOBRABLES Y LA IMPROCEDENCIA DE CONSIDERAR APORTES DE CAPITAL EN FUNCIÓN DE LA REALIDAD ECONÓMICA</a:t>
            </a:r>
            <a:endParaRPr lang="es-AR" sz="3200" b="1" dirty="0">
              <a:latin typeface="Arial Narrow" panose="020B0606020202030204" pitchFamily="34" charset="0"/>
            </a:endParaRPr>
          </a:p>
        </p:txBody>
      </p:sp>
      <p:sp>
        <p:nvSpPr>
          <p:cNvPr id="3" name="Marcador de contenido 2"/>
          <p:cNvSpPr>
            <a:spLocks noGrp="1"/>
          </p:cNvSpPr>
          <p:nvPr>
            <p:ph idx="1"/>
          </p:nvPr>
        </p:nvSpPr>
        <p:spPr>
          <a:xfrm>
            <a:off x="1574374" y="1973572"/>
            <a:ext cx="10346498" cy="4240060"/>
          </a:xfrm>
          <a:ln>
            <a:noFill/>
          </a:ln>
        </p:spPr>
        <p:txBody>
          <a:bodyPr>
            <a:noAutofit/>
          </a:bodyPr>
          <a:lstStyle/>
          <a:p>
            <a:pPr marL="0" indent="0" algn="just">
              <a:spcBef>
                <a:spcPts val="0"/>
              </a:spcBef>
              <a:buClr>
                <a:srgbClr val="267C62"/>
              </a:buClr>
              <a:buNone/>
            </a:pPr>
            <a:r>
              <a:rPr lang="es-ES" sz="2800" b="1" dirty="0" smtClean="0">
                <a:latin typeface="Arial Narrow" panose="020B0606020202030204" pitchFamily="34" charset="0"/>
              </a:rPr>
              <a:t>CAUSA: “Molinos y Establecimientos Harineros </a:t>
            </a:r>
            <a:r>
              <a:rPr lang="es-ES" sz="2800" b="1" dirty="0" err="1" smtClean="0">
                <a:latin typeface="Arial Narrow" panose="020B0606020202030204" pitchFamily="34" charset="0"/>
              </a:rPr>
              <a:t>Bruning</a:t>
            </a:r>
            <a:r>
              <a:rPr lang="es-ES" sz="2800" b="1" dirty="0" smtClean="0">
                <a:latin typeface="Arial Narrow" panose="020B0606020202030204" pitchFamily="34" charset="0"/>
              </a:rPr>
              <a:t> SA” CCAF, Sala III del 11/11/2020</a:t>
            </a:r>
          </a:p>
          <a:p>
            <a:pPr algn="just">
              <a:spcBef>
                <a:spcPts val="0"/>
              </a:spcBef>
              <a:buClr>
                <a:srgbClr val="267C62"/>
              </a:buClr>
            </a:pPr>
            <a:r>
              <a:rPr lang="es-ES" sz="2800" dirty="0" smtClean="0">
                <a:latin typeface="Arial Narrow" panose="020B0606020202030204" pitchFamily="34" charset="0"/>
              </a:rPr>
              <a:t>No se permite vislumbrar la verdadera intención de efectuar aportes de capital social por parte de la firma controlada, sino mas bien abastecerse de recursos económicos e insumos para su reactivación comercial, con el propósito de apoderarse del mercado, que la empresa en crisis pudiera dejar si quebrara.</a:t>
            </a:r>
            <a:endParaRPr lang="es-ES" sz="2800" dirty="0">
              <a:latin typeface="Arial Narrow" panose="020B0606020202030204" pitchFamily="34" charset="0"/>
            </a:endParaRP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1000" b="0" i="0" u="none" strike="noStrike" kern="1200" cap="none" spc="0" normalizeH="0" baseline="0" noProof="0" smtClean="0">
                <a:ln>
                  <a:noFill/>
                </a:ln>
                <a:solidFill>
                  <a:prstClr val="black"/>
                </a:solidFill>
                <a:effectLst/>
                <a:uLnTx/>
                <a:uFillTx/>
                <a:latin typeface="Century Gothic" panose="020F03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0" normalizeH="0" baseline="0" noProof="0" dirty="0">
              <a:ln>
                <a:noFill/>
              </a:ln>
              <a:solidFill>
                <a:prstClr val="black"/>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1390796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4374" y="383078"/>
            <a:ext cx="10346498" cy="1269875"/>
          </a:xfrm>
          <a:ln>
            <a:solidFill>
              <a:srgbClr val="267C62"/>
            </a:solidFill>
          </a:ln>
        </p:spPr>
        <p:txBody>
          <a:bodyPr>
            <a:noAutofit/>
          </a:bodyPr>
          <a:lstStyle/>
          <a:p>
            <a:r>
              <a:rPr lang="es-ES" sz="2400" b="1" dirty="0" smtClean="0">
                <a:latin typeface="Arial Narrow" panose="020B0606020202030204" pitchFamily="34" charset="0"/>
              </a:rPr>
              <a:t>ES PROCEDENTE EL RECURSO DE REPETICIÓN UNA VEZ CUMPLIDA LA INTIMACIÓN EFECTUADA POR LA AFIP IMPUGNANDO CRÉDITOS FISCALES DE IVA VINCULADOS A EXPORTACIONES QUE HABÍAN SIDO OBJETO DE REINTEGRO</a:t>
            </a:r>
            <a:endParaRPr lang="es-AR" sz="2400" b="1" dirty="0">
              <a:latin typeface="Arial Narrow" panose="020B0606020202030204" pitchFamily="34" charset="0"/>
            </a:endParaRPr>
          </a:p>
        </p:txBody>
      </p:sp>
      <p:sp>
        <p:nvSpPr>
          <p:cNvPr id="3" name="Marcador de contenido 2"/>
          <p:cNvSpPr>
            <a:spLocks noGrp="1"/>
          </p:cNvSpPr>
          <p:nvPr>
            <p:ph idx="1"/>
          </p:nvPr>
        </p:nvSpPr>
        <p:spPr>
          <a:xfrm>
            <a:off x="1574374" y="1866313"/>
            <a:ext cx="10346498" cy="4393810"/>
          </a:xfrm>
          <a:ln>
            <a:noFill/>
          </a:ln>
        </p:spPr>
        <p:txBody>
          <a:bodyPr>
            <a:noAutofit/>
          </a:bodyPr>
          <a:lstStyle/>
          <a:p>
            <a:pPr marL="0" indent="0" algn="just">
              <a:spcBef>
                <a:spcPts val="0"/>
              </a:spcBef>
              <a:buClr>
                <a:srgbClr val="267C62"/>
              </a:buClr>
              <a:buNone/>
            </a:pPr>
            <a:r>
              <a:rPr lang="es-ES" sz="2400" b="1" dirty="0" smtClean="0">
                <a:latin typeface="Arial Narrow" panose="020B0606020202030204" pitchFamily="34" charset="0"/>
              </a:rPr>
              <a:t>CAUSA: “COFCO </a:t>
            </a:r>
            <a:r>
              <a:rPr lang="es-ES" b="1" dirty="0" smtClean="0">
                <a:latin typeface="Arial Narrow" panose="020B0606020202030204" pitchFamily="34" charset="0"/>
              </a:rPr>
              <a:t>Internacional</a:t>
            </a:r>
            <a:r>
              <a:rPr lang="es-ES" sz="2400" b="1" dirty="0" smtClean="0">
                <a:latin typeface="Arial Narrow" panose="020B0606020202030204" pitchFamily="34" charset="0"/>
              </a:rPr>
              <a:t> Argentina SA” CCAF, Sala IV del 10/11/2020</a:t>
            </a:r>
          </a:p>
          <a:p>
            <a:pPr algn="just">
              <a:spcBef>
                <a:spcPts val="0"/>
              </a:spcBef>
              <a:buClr>
                <a:srgbClr val="267C62"/>
              </a:buClr>
            </a:pPr>
            <a:r>
              <a:rPr lang="es-ES" sz="2400" dirty="0" smtClean="0">
                <a:latin typeface="Arial Narrow" panose="020B0606020202030204" pitchFamily="34" charset="0"/>
              </a:rPr>
              <a:t>Los actos por los cuales se intimó a la actora al reintegro de crédito fiscal IVA por exportaciones, comportan una verdadera determinación de la obligación tributaria a cargo del contribuyente, en cuanto existió la individualización del sujeto pasivo, el monto y los demás elementos que permitían precisar la pretensión fiscal. Como la actora canceló en función de la intimación previa efectuada por la AFIP, resulta procedente, desde el punto de vista formal, la acción incoada.</a:t>
            </a:r>
          </a:p>
          <a:p>
            <a:pPr algn="just">
              <a:spcBef>
                <a:spcPts val="0"/>
              </a:spcBef>
              <a:buClr>
                <a:srgbClr val="267C62"/>
              </a:buClr>
            </a:pPr>
            <a:r>
              <a:rPr lang="es-ES" sz="2400" dirty="0" smtClean="0">
                <a:latin typeface="Arial Narrow" panose="020B0606020202030204" pitchFamily="34" charset="0"/>
              </a:rPr>
              <a:t>La actora formuló un reclamo administrativo previo </a:t>
            </a:r>
            <a:r>
              <a:rPr lang="es-ES" sz="2400" smtClean="0">
                <a:latin typeface="Arial Narrow" panose="020B0606020202030204" pitchFamily="34" charset="0"/>
              </a:rPr>
              <a:t>de repetición </a:t>
            </a:r>
            <a:r>
              <a:rPr lang="es-ES" sz="2400" dirty="0" smtClean="0">
                <a:latin typeface="Arial Narrow" panose="020B0606020202030204" pitchFamily="34" charset="0"/>
              </a:rPr>
              <a:t>y en función de lo dispuesto por el art 81 de la ley de rito y la naturaleza determinativa de la intimación, aquél no resultaba un requisito formal de admisibilidad de la acción impetrada.</a:t>
            </a:r>
            <a:endParaRPr lang="es-ES" sz="2400" dirty="0">
              <a:latin typeface="Arial Narrow" panose="020B0606020202030204" pitchFamily="34" charset="0"/>
            </a:endParaRP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1000" b="0" i="0" u="none" strike="noStrike" kern="1200" cap="none" spc="0" normalizeH="0" baseline="0" noProof="0" smtClean="0">
                <a:ln>
                  <a:noFill/>
                </a:ln>
                <a:solidFill>
                  <a:prstClr val="black"/>
                </a:solidFill>
                <a:effectLst/>
                <a:uLnTx/>
                <a:uFillTx/>
                <a:latin typeface="Century Gothic" panose="020F03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000" b="0" i="0" u="none" strike="noStrike" kern="1200" cap="none" spc="0" normalizeH="0" baseline="0" noProof="0" dirty="0">
              <a:ln>
                <a:noFill/>
              </a:ln>
              <a:solidFill>
                <a:prstClr val="black"/>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17396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4374" y="80313"/>
            <a:ext cx="10346498" cy="1490597"/>
          </a:xfrm>
          <a:ln>
            <a:solidFill>
              <a:srgbClr val="267C62"/>
            </a:solidFill>
          </a:ln>
        </p:spPr>
        <p:txBody>
          <a:bodyPr>
            <a:noAutofit/>
          </a:bodyPr>
          <a:lstStyle/>
          <a:p>
            <a:r>
              <a:rPr lang="es-ES" sz="2300" b="1" dirty="0" smtClean="0">
                <a:latin typeface="Arial Narrow" panose="020B0606020202030204" pitchFamily="34" charset="0"/>
              </a:rPr>
              <a:t>PROCEDENCIA DE LA EXCLUSIÓN DEL MONOTRIBUTO POR SUPERAR LOS DEPÓSITOS BANCARIOS EL LÍMITE MÁXIMO PREVISTO POR LA CATEGORÍA AL RESULTAR INSUFICIENTE LA ACTUACIÓN POR CUENTA Y ORDEN DE TERCEROS ANTE LA FALTA DE FECHA CIERTA</a:t>
            </a:r>
            <a:endParaRPr lang="es-AR" sz="2300" b="1" dirty="0">
              <a:latin typeface="Arial Narrow" panose="020B0606020202030204" pitchFamily="34" charset="0"/>
            </a:endParaRPr>
          </a:p>
        </p:txBody>
      </p:sp>
      <p:sp>
        <p:nvSpPr>
          <p:cNvPr id="3" name="Marcador de contenido 2"/>
          <p:cNvSpPr>
            <a:spLocks noGrp="1"/>
          </p:cNvSpPr>
          <p:nvPr>
            <p:ph idx="1"/>
          </p:nvPr>
        </p:nvSpPr>
        <p:spPr>
          <a:xfrm>
            <a:off x="1574374" y="1570910"/>
            <a:ext cx="10346498" cy="5194173"/>
          </a:xfrm>
          <a:ln>
            <a:noFill/>
          </a:ln>
        </p:spPr>
        <p:txBody>
          <a:bodyPr>
            <a:noAutofit/>
          </a:bodyPr>
          <a:lstStyle/>
          <a:p>
            <a:pPr marL="0" indent="0" algn="just">
              <a:spcBef>
                <a:spcPts val="0"/>
              </a:spcBef>
              <a:buClr>
                <a:srgbClr val="267C62"/>
              </a:buClr>
              <a:buNone/>
            </a:pPr>
            <a:r>
              <a:rPr lang="es-ES" b="1" dirty="0" smtClean="0">
                <a:latin typeface="Arial Narrow" panose="020B0606020202030204" pitchFamily="34" charset="0"/>
              </a:rPr>
              <a:t>CAUSA: “Palazzo, Luis A.” CF </a:t>
            </a:r>
            <a:r>
              <a:rPr lang="es-ES" b="1" dirty="0" err="1" smtClean="0">
                <a:latin typeface="Arial Narrow" panose="020B0606020202030204" pitchFamily="34" charset="0"/>
              </a:rPr>
              <a:t>Ap</a:t>
            </a:r>
            <a:r>
              <a:rPr lang="es-ES" b="1" dirty="0" smtClean="0">
                <a:latin typeface="Arial Narrow" panose="020B0606020202030204" pitchFamily="34" charset="0"/>
              </a:rPr>
              <a:t> Mendoza, Sala “B” del 21/8/2020</a:t>
            </a:r>
          </a:p>
          <a:p>
            <a:pPr algn="just">
              <a:spcBef>
                <a:spcPts val="0"/>
              </a:spcBef>
              <a:buClr>
                <a:srgbClr val="267C62"/>
              </a:buClr>
            </a:pPr>
            <a:r>
              <a:rPr lang="es-ES" dirty="0">
                <a:latin typeface="Arial Narrow" panose="020B0606020202030204" pitchFamily="34" charset="0"/>
              </a:rPr>
              <a:t>La resolución que dispuso la exclusión de pleno derecho de un contribuyente del Régimen Simplificado para Pequeños Contribuyentes, al detectar depósitos en sus cuentas bancarias que superaban el límite máximo previsto para la última categoría, debe confirmarse, pues si bien aquel pretende demostrar que los pagos —en trámites pre-escriturarios— los hizo él, por cuenta y orden de terceros con los fondos depositados en su cuenta, mediante comprobantes suscriptos en instrumentos privados, estos resultan insuficientes, pues, por más que los recibos hayan sido reconocidos, al carecer de fecha cierta, le quita eficacia frente a terceros.</a:t>
            </a:r>
          </a:p>
          <a:p>
            <a:pPr algn="just">
              <a:spcBef>
                <a:spcPts val="0"/>
              </a:spcBef>
              <a:buClr>
                <a:srgbClr val="267C62"/>
              </a:buClr>
            </a:pPr>
            <a:r>
              <a:rPr lang="es-ES" dirty="0" smtClean="0">
                <a:latin typeface="Arial Narrow" panose="020B0606020202030204" pitchFamily="34" charset="0"/>
              </a:rPr>
              <a:t>El </a:t>
            </a:r>
            <a:r>
              <a:rPr lang="es-ES" dirty="0">
                <a:latin typeface="Arial Narrow" panose="020B0606020202030204" pitchFamily="34" charset="0"/>
              </a:rPr>
              <a:t>criterio de la AFIP en cuanto a que el contrato de mandato entre el contribuyente y los titulares de un inmueble debió ser otorgado por escritura pública, según la normativa vigente al momento de celebrarse dicho contrato, debe ser desestimado, así como tampoco resulta aplicable al caso la obligación de que tenga que surgir de la escritura de venta del inmueble la intervención del actor, pues su mandato no consistía en la transferencia de un inmueble, sino en realizar actos </a:t>
            </a:r>
            <a:r>
              <a:rPr lang="es-ES" dirty="0" err="1">
                <a:latin typeface="Arial Narrow" panose="020B0606020202030204" pitchFamily="34" charset="0"/>
              </a:rPr>
              <a:t>pre­escriturarios</a:t>
            </a:r>
            <a:r>
              <a:rPr lang="es-ES" dirty="0">
                <a:latin typeface="Arial Narrow" panose="020B0606020202030204" pitchFamily="34" charset="0"/>
              </a:rPr>
              <a:t>.</a:t>
            </a:r>
          </a:p>
          <a:p>
            <a:pPr algn="just">
              <a:spcBef>
                <a:spcPts val="0"/>
              </a:spcBef>
              <a:buClr>
                <a:srgbClr val="267C62"/>
              </a:buClr>
            </a:pPr>
            <a:r>
              <a:rPr lang="es-ES" dirty="0" smtClean="0">
                <a:latin typeface="Arial Narrow" panose="020B0606020202030204" pitchFamily="34" charset="0"/>
              </a:rPr>
              <a:t>En </a:t>
            </a:r>
            <a:r>
              <a:rPr lang="es-ES" dirty="0">
                <a:latin typeface="Arial Narrow" panose="020B0606020202030204" pitchFamily="34" charset="0"/>
              </a:rPr>
              <a:t>el supuesto de haber sido la manda la transferencia de un inmueble, se hubiese requerido cumplir con el art. 1881 inc. 7) del </a:t>
            </a:r>
            <a:r>
              <a:rPr lang="es-ES" dirty="0" err="1">
                <a:latin typeface="Arial Narrow" panose="020B0606020202030204" pitchFamily="34" charset="0"/>
              </a:rPr>
              <a:t>Cód.Civ</a:t>
            </a:r>
            <a:r>
              <a:rPr lang="es-ES" dirty="0">
                <a:latin typeface="Arial Narrow" panose="020B0606020202030204" pitchFamily="34" charset="0"/>
              </a:rPr>
              <a:t>., pero no siendo ese el objeto del mandato, no hay por qué exigir formalidad alguna para el tipo de contrato alegado por el contribuyente.</a:t>
            </a:r>
            <a:endParaRPr lang="es-AR" dirty="0">
              <a:latin typeface="Arial Narrow" panose="020B0606020202030204" pitchFamily="34" charset="0"/>
            </a:endParaRPr>
          </a:p>
        </p:txBody>
      </p:sp>
      <p:sp>
        <p:nvSpPr>
          <p:cNvPr id="4" name="Marcador de número de diapositiva 3"/>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691651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4374" y="124188"/>
            <a:ext cx="10346498" cy="2131311"/>
          </a:xfrm>
          <a:ln>
            <a:solidFill>
              <a:srgbClr val="267C62"/>
            </a:solidFill>
          </a:ln>
        </p:spPr>
        <p:txBody>
          <a:bodyPr>
            <a:noAutofit/>
          </a:bodyPr>
          <a:lstStyle/>
          <a:p>
            <a:r>
              <a:rPr lang="es-ES" sz="2800" b="1" dirty="0" smtClean="0">
                <a:latin typeface="Arial Narrow" panose="020B0606020202030204" pitchFamily="34" charset="0"/>
              </a:rPr>
              <a:t>INCOMPETENCIA DEL TFN PARA ENTENDER EN EL RECURSO DE APELACIÓN CONTRA LA DETERMINACIÓN REALIZADA POR EL FONDO NACIONAL DE ARTES POR DERECHOS DE REPRESENTACIÓN POR TV DE OBRAS CAIDAS EN DOMINIO PÚBLICO PAGANTE</a:t>
            </a:r>
            <a:endParaRPr lang="es-AR" sz="2800" b="1" dirty="0">
              <a:latin typeface="Arial Narrow" panose="020B0606020202030204" pitchFamily="34" charset="0"/>
            </a:endParaRPr>
          </a:p>
        </p:txBody>
      </p:sp>
      <p:sp>
        <p:nvSpPr>
          <p:cNvPr id="3" name="Marcador de contenido 2"/>
          <p:cNvSpPr>
            <a:spLocks noGrp="1"/>
          </p:cNvSpPr>
          <p:nvPr>
            <p:ph idx="1"/>
          </p:nvPr>
        </p:nvSpPr>
        <p:spPr>
          <a:xfrm>
            <a:off x="1578132" y="2373833"/>
            <a:ext cx="10346498" cy="3596662"/>
          </a:xfrm>
          <a:ln>
            <a:noFill/>
          </a:ln>
        </p:spPr>
        <p:txBody>
          <a:bodyPr>
            <a:noAutofit/>
          </a:bodyPr>
          <a:lstStyle/>
          <a:p>
            <a:pPr marL="0" indent="0" algn="just">
              <a:spcBef>
                <a:spcPts val="0"/>
              </a:spcBef>
              <a:buClr>
                <a:srgbClr val="267C62"/>
              </a:buClr>
              <a:buNone/>
            </a:pPr>
            <a:r>
              <a:rPr lang="es-ES" sz="2800" b="1" dirty="0" smtClean="0">
                <a:latin typeface="Arial Narrow" panose="020B0606020202030204" pitchFamily="34" charset="0"/>
              </a:rPr>
              <a:t>CAUSA: “DIRECTV Argentina SA” TFN, Sala “D” del 30/9/2020</a:t>
            </a:r>
          </a:p>
          <a:p>
            <a:pPr algn="just">
              <a:spcBef>
                <a:spcPts val="0"/>
              </a:spcBef>
              <a:buClr>
                <a:srgbClr val="267C62"/>
              </a:buClr>
            </a:pPr>
            <a:r>
              <a:rPr lang="es-ES" sz="2800" dirty="0" smtClean="0">
                <a:latin typeface="Arial Narrow" panose="020B0606020202030204" pitchFamily="34" charset="0"/>
              </a:rPr>
              <a:t>No es competente el TFN en el caso, siendo que su competencia está taxativamente limitada para entender respecto de determinados actos emitidos por el Fisco Nacional, lo cual no ocurre en autos.</a:t>
            </a:r>
          </a:p>
          <a:p>
            <a:pPr marL="0" indent="0" algn="just">
              <a:spcBef>
                <a:spcPts val="0"/>
              </a:spcBef>
              <a:buClr>
                <a:srgbClr val="267C62"/>
              </a:buClr>
              <a:buNone/>
            </a:pPr>
            <a:endParaRPr lang="es-ES" sz="1400" dirty="0" smtClean="0">
              <a:latin typeface="Arial Narrow" panose="020B0606020202030204" pitchFamily="34" charset="0"/>
            </a:endParaRPr>
          </a:p>
          <a:p>
            <a:pPr marL="457200" lvl="1" indent="0" algn="just">
              <a:spcBef>
                <a:spcPts val="0"/>
              </a:spcBef>
              <a:buClr>
                <a:srgbClr val="267C62"/>
              </a:buClr>
              <a:buNone/>
            </a:pPr>
            <a:r>
              <a:rPr lang="es-ES" sz="2800" b="1" i="1" dirty="0" smtClean="0">
                <a:latin typeface="Arial Narrow" panose="020B0606020202030204" pitchFamily="34" charset="0"/>
              </a:rPr>
              <a:t>Voto de la mayoría (</a:t>
            </a:r>
            <a:r>
              <a:rPr lang="es-ES" sz="2800" b="1" i="1" dirty="0" err="1" smtClean="0">
                <a:latin typeface="Arial Narrow" panose="020B0606020202030204" pitchFamily="34" charset="0"/>
              </a:rPr>
              <a:t>Gomez</a:t>
            </a:r>
            <a:r>
              <a:rPr lang="es-ES" sz="2800" b="1" i="1" dirty="0" smtClean="0">
                <a:latin typeface="Arial Narrow" panose="020B0606020202030204" pitchFamily="34" charset="0"/>
              </a:rPr>
              <a:t> y </a:t>
            </a:r>
            <a:r>
              <a:rPr lang="es-ES" sz="2800" b="1" i="1" dirty="0" err="1" smtClean="0">
                <a:latin typeface="Arial Narrow" panose="020B0606020202030204" pitchFamily="34" charset="0"/>
              </a:rPr>
              <a:t>O’Donnell</a:t>
            </a:r>
            <a:r>
              <a:rPr lang="es-ES" sz="2800" b="1" i="1" dirty="0" smtClean="0">
                <a:latin typeface="Arial Narrow" panose="020B0606020202030204" pitchFamily="34" charset="0"/>
              </a:rPr>
              <a:t>) en disidencia (Martin)</a:t>
            </a:r>
            <a:endParaRPr lang="es-AR" sz="2800" b="1" i="1" dirty="0">
              <a:latin typeface="Arial Narrow" panose="020B0606020202030204" pitchFamily="34" charset="0"/>
            </a:endParaRP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1000" b="0" i="0" u="none" strike="noStrike" kern="1200" cap="none" spc="0" normalizeH="0" baseline="0" noProof="0" smtClean="0">
                <a:ln>
                  <a:noFill/>
                </a:ln>
                <a:solidFill>
                  <a:prstClr val="black"/>
                </a:solidFill>
                <a:effectLst/>
                <a:uLnTx/>
                <a:uFillTx/>
                <a:latin typeface="Century Gothic" panose="020F03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dirty="0">
              <a:ln>
                <a:noFill/>
              </a:ln>
              <a:solidFill>
                <a:prstClr val="black"/>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244525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4374" y="195187"/>
            <a:ext cx="10346498" cy="1521731"/>
          </a:xfrm>
          <a:ln>
            <a:solidFill>
              <a:srgbClr val="267C62"/>
            </a:solidFill>
          </a:ln>
        </p:spPr>
        <p:txBody>
          <a:bodyPr>
            <a:noAutofit/>
          </a:bodyPr>
          <a:lstStyle/>
          <a:p>
            <a:r>
              <a:rPr lang="es-ES" sz="3000" b="1" dirty="0" smtClean="0">
                <a:latin typeface="Arial Narrow" panose="020B0606020202030204" pitchFamily="34" charset="0"/>
              </a:rPr>
              <a:t>NO RESULTA SUFICIENTE PARA IMPUGNAR LAS OPERACIONES POR PROVEEDORES APOC LAS CONCLUSIONES DE LA FISCALIZACIÓN</a:t>
            </a:r>
            <a:endParaRPr lang="es-AR" sz="3000" b="1" dirty="0">
              <a:latin typeface="Arial Narrow" panose="020B0606020202030204" pitchFamily="34" charset="0"/>
            </a:endParaRPr>
          </a:p>
        </p:txBody>
      </p:sp>
      <p:sp>
        <p:nvSpPr>
          <p:cNvPr id="3" name="Marcador de contenido 2"/>
          <p:cNvSpPr>
            <a:spLocks noGrp="1"/>
          </p:cNvSpPr>
          <p:nvPr>
            <p:ph idx="1"/>
          </p:nvPr>
        </p:nvSpPr>
        <p:spPr>
          <a:xfrm>
            <a:off x="1574374" y="1926133"/>
            <a:ext cx="10346498" cy="3596662"/>
          </a:xfrm>
          <a:ln>
            <a:noFill/>
          </a:ln>
        </p:spPr>
        <p:txBody>
          <a:bodyPr>
            <a:noAutofit/>
          </a:bodyPr>
          <a:lstStyle/>
          <a:p>
            <a:pPr marL="0" indent="0" algn="just">
              <a:spcBef>
                <a:spcPts val="0"/>
              </a:spcBef>
              <a:buClr>
                <a:srgbClr val="267C62"/>
              </a:buClr>
              <a:buNone/>
            </a:pPr>
            <a:r>
              <a:rPr lang="es-ES" sz="2800" b="1" dirty="0" smtClean="0">
                <a:latin typeface="Arial Narrow" panose="020B0606020202030204" pitchFamily="34" charset="0"/>
              </a:rPr>
              <a:t>CAUSA: “JBS Argentina SA” CCAF, Sala II del 27/10/2020</a:t>
            </a:r>
          </a:p>
          <a:p>
            <a:pPr algn="just">
              <a:spcBef>
                <a:spcPts val="0"/>
              </a:spcBef>
              <a:buClr>
                <a:srgbClr val="267C62"/>
              </a:buClr>
            </a:pPr>
            <a:r>
              <a:rPr lang="es-ES" sz="2800" dirty="0" smtClean="0">
                <a:latin typeface="Arial Narrow" panose="020B0606020202030204" pitchFamily="34" charset="0"/>
              </a:rPr>
              <a:t>Para negar completamente la veracidad de las operaciones impugnadas, no resulta suficiente que el Fisco se remita a las conclusiones de los inspectores que fiscalizaron las actividades de los proveedores objetados sin valerse de mayores argumentos ni de otros medios de prueba, ni el resultado de esta fiscalización lo autorizaba a trasladar de modo mecánico, y enteramente, la carga de la prueba sobre la parte actora.</a:t>
            </a: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1000" b="0" i="0" u="none" strike="noStrike" kern="1200" cap="none" spc="0" normalizeH="0" baseline="0" noProof="0" smtClean="0">
                <a:ln>
                  <a:noFill/>
                </a:ln>
                <a:solidFill>
                  <a:prstClr val="black"/>
                </a:solidFill>
                <a:effectLst/>
                <a:uLnTx/>
                <a:uFillTx/>
                <a:latin typeface="Century Gothic" panose="020F03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000" b="0" i="0" u="none" strike="noStrike" kern="1200" cap="none" spc="0" normalizeH="0" baseline="0" noProof="0" dirty="0">
              <a:ln>
                <a:noFill/>
              </a:ln>
              <a:solidFill>
                <a:prstClr val="black"/>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862680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4372" y="351006"/>
            <a:ext cx="10070915" cy="2077750"/>
          </a:xfrm>
          <a:ln>
            <a:solidFill>
              <a:srgbClr val="267C62"/>
            </a:solidFill>
          </a:ln>
        </p:spPr>
        <p:txBody>
          <a:bodyPr>
            <a:noAutofit/>
          </a:bodyPr>
          <a:lstStyle/>
          <a:p>
            <a:r>
              <a:rPr lang="es-ES" sz="3200" b="1" dirty="0" smtClean="0">
                <a:latin typeface="Arial Narrow" panose="020B0606020202030204" pitchFamily="34" charset="0"/>
              </a:rPr>
              <a:t>REVOCATORIA DEL PROCESAMIENTO POR EL DELITO DE APROPIACIÓN INDEBIDA DE RECURSOS DE LA SEGURIDAD SOCIAL POR PAGOS PARCIALES REALIZADOS ANTES DE LOS 30 DÍAS</a:t>
            </a:r>
            <a:endParaRPr lang="es-AR" sz="3200" b="1" dirty="0">
              <a:latin typeface="Arial Narrow" panose="020B0606020202030204" pitchFamily="34" charset="0"/>
            </a:endParaRPr>
          </a:p>
        </p:txBody>
      </p:sp>
      <p:sp>
        <p:nvSpPr>
          <p:cNvPr id="3" name="Marcador de contenido 2"/>
          <p:cNvSpPr>
            <a:spLocks noGrp="1"/>
          </p:cNvSpPr>
          <p:nvPr>
            <p:ph idx="1"/>
          </p:nvPr>
        </p:nvSpPr>
        <p:spPr>
          <a:xfrm>
            <a:off x="1574373" y="2584575"/>
            <a:ext cx="10070915" cy="3596662"/>
          </a:xfrm>
          <a:ln>
            <a:noFill/>
          </a:ln>
        </p:spPr>
        <p:txBody>
          <a:bodyPr>
            <a:noAutofit/>
          </a:bodyPr>
          <a:lstStyle/>
          <a:p>
            <a:pPr marL="0" indent="0" algn="just">
              <a:spcBef>
                <a:spcPts val="0"/>
              </a:spcBef>
              <a:buClr>
                <a:srgbClr val="267C62"/>
              </a:buClr>
              <a:buNone/>
            </a:pPr>
            <a:r>
              <a:rPr lang="es-ES" sz="3000" b="1" dirty="0" smtClean="0">
                <a:latin typeface="Arial Narrow" panose="020B0606020202030204" pitchFamily="34" charset="0"/>
              </a:rPr>
              <a:t>CAUSA: “R. SA” CNAPE, Sala “B” del 5/11/2020</a:t>
            </a:r>
          </a:p>
          <a:p>
            <a:pPr algn="just">
              <a:spcBef>
                <a:spcPts val="0"/>
              </a:spcBef>
              <a:buClr>
                <a:srgbClr val="267C62"/>
              </a:buClr>
            </a:pPr>
            <a:r>
              <a:rPr lang="es-ES" sz="3000" dirty="0" smtClean="0">
                <a:latin typeface="Arial Narrow" panose="020B0606020202030204" pitchFamily="34" charset="0"/>
              </a:rPr>
              <a:t>Si a la fecha de vencimiento del plazo de 30 días, el contribuyente realizó pagos parciales, los mismos deben considerarse a los efectos de la condición objetiva de punibilidad, por lo que el auto de procesamiento no se ajusta a derecho.</a:t>
            </a: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1000" b="0" i="0" u="none" strike="noStrike" kern="1200" cap="none" spc="0" normalizeH="0" baseline="0" noProof="0" smtClean="0">
                <a:ln>
                  <a:noFill/>
                </a:ln>
                <a:solidFill>
                  <a:prstClr val="black"/>
                </a:solidFill>
                <a:effectLst/>
                <a:uLnTx/>
                <a:uFillTx/>
                <a:latin typeface="Century Gothic" panose="020F03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000" b="0" i="0" u="none" strike="noStrike" kern="1200" cap="none" spc="0" normalizeH="0" baseline="0" noProof="0" dirty="0">
              <a:ln>
                <a:noFill/>
              </a:ln>
              <a:solidFill>
                <a:prstClr val="black"/>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2236559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80606" y="143691"/>
            <a:ext cx="10497021" cy="973561"/>
          </a:xfrm>
          <a:ln>
            <a:solidFill>
              <a:srgbClr val="267C62"/>
            </a:solidFill>
          </a:ln>
        </p:spPr>
        <p:txBody>
          <a:bodyPr>
            <a:noAutofit/>
          </a:bodyPr>
          <a:lstStyle/>
          <a:p>
            <a:r>
              <a:rPr lang="es-ES" sz="2300" b="1" dirty="0" smtClean="0">
                <a:latin typeface="Arial Narrow" panose="020B0606020202030204" pitchFamily="34" charset="0"/>
              </a:rPr>
              <a:t>INCOMPETENCIA DEL TFN EN SOLICITUDES DE REINTEGROS EFECTUADOS EN CONCEPTO DE IVA EXPORTACIONES E INAPLICABILIDAD DEL PLENARIO “Las 2c SA”</a:t>
            </a:r>
            <a:endParaRPr lang="es-AR" sz="2300" b="1" dirty="0">
              <a:latin typeface="Arial Narrow" panose="020B0606020202030204" pitchFamily="34" charset="0"/>
            </a:endParaRPr>
          </a:p>
        </p:txBody>
      </p:sp>
      <p:sp>
        <p:nvSpPr>
          <p:cNvPr id="3" name="Marcador de contenido 2"/>
          <p:cNvSpPr>
            <a:spLocks noGrp="1"/>
          </p:cNvSpPr>
          <p:nvPr>
            <p:ph idx="1"/>
          </p:nvPr>
        </p:nvSpPr>
        <p:spPr>
          <a:xfrm>
            <a:off x="1574374" y="1117252"/>
            <a:ext cx="10346498" cy="5740748"/>
          </a:xfrm>
          <a:ln>
            <a:noFill/>
          </a:ln>
        </p:spPr>
        <p:txBody>
          <a:bodyPr>
            <a:noAutofit/>
          </a:bodyPr>
          <a:lstStyle/>
          <a:p>
            <a:pPr marL="0" indent="0" algn="just">
              <a:spcBef>
                <a:spcPts val="0"/>
              </a:spcBef>
              <a:buClr>
                <a:srgbClr val="267C62"/>
              </a:buClr>
              <a:buNone/>
            </a:pPr>
            <a:r>
              <a:rPr lang="es-ES" sz="2400" b="1" dirty="0" smtClean="0">
                <a:latin typeface="Arial Narrow" panose="020B0606020202030204" pitchFamily="34" charset="0"/>
              </a:rPr>
              <a:t>CAUSA: “Alimentos </a:t>
            </a:r>
            <a:r>
              <a:rPr lang="es-ES" sz="2400" b="1" dirty="0" err="1" smtClean="0">
                <a:latin typeface="Arial Narrow" panose="020B0606020202030204" pitchFamily="34" charset="0"/>
              </a:rPr>
              <a:t>Tancacha</a:t>
            </a:r>
            <a:r>
              <a:rPr lang="es-ES" sz="2400" b="1" dirty="0" smtClean="0">
                <a:latin typeface="Arial Narrow" panose="020B0606020202030204" pitchFamily="34" charset="0"/>
              </a:rPr>
              <a:t> SA” CCAF, Sala V del 22/9/2020</a:t>
            </a:r>
          </a:p>
          <a:p>
            <a:pPr algn="just">
              <a:spcBef>
                <a:spcPts val="0"/>
              </a:spcBef>
              <a:buClr>
                <a:srgbClr val="267C62"/>
              </a:buClr>
            </a:pPr>
            <a:r>
              <a:rPr lang="es-ES" sz="2400" dirty="0">
                <a:latin typeface="Arial Narrow" panose="020B0606020202030204" pitchFamily="34" charset="0"/>
              </a:rPr>
              <a:t>La declaración de incompetencia dispuesta por el Tribunal Fiscal de la Nación, en los términos del art. 159 de la ley 11.683, para entender en varias resoluciones que habían admitido parcialmente las solicitudes de reintegro del Impuesto al Valor Agregado en operaciones de exportación, debe ser confirmada, pues sin perjuicio de que no existió una intimación a la empresa actora para que devuelva o ingrese reintegros o compensaciones, en virtud del criterio expuesto en diversos precedentes de la Cámara, es razonable concluir que corresponde apartarse de la doctrina sentada en el fallo plenario “Las 2 C S.A.”.</a:t>
            </a:r>
          </a:p>
          <a:p>
            <a:pPr algn="just">
              <a:spcBef>
                <a:spcPts val="0"/>
              </a:spcBef>
              <a:buClr>
                <a:srgbClr val="267C62"/>
              </a:buClr>
            </a:pPr>
            <a:r>
              <a:rPr lang="es-ES" sz="2400" dirty="0" smtClean="0">
                <a:latin typeface="Arial Narrow" panose="020B0606020202030204" pitchFamily="34" charset="0"/>
              </a:rPr>
              <a:t>Dada </a:t>
            </a:r>
            <a:r>
              <a:rPr lang="es-ES" sz="2400" dirty="0">
                <a:latin typeface="Arial Narrow" panose="020B0606020202030204" pitchFamily="34" charset="0"/>
              </a:rPr>
              <a:t>las circunstancias de hecho de la causa y toda vez que la Cámara, en todas sus Salas, resolvió que la doctrina que emana del fallo plenario “Las 2 C S.A.” perdió actualidad, en virtud del cambio legislativo introducido por la Ley 27.430, corresponde imponer las costas de ambas instancias en el orden causado, en virtud de que la aquí apelante pudo haberse considerado con un mejor derecho —art. 68, segunda parte, del CPCCN—.</a:t>
            </a:r>
            <a:endParaRPr lang="es-ES" sz="2400" dirty="0" smtClean="0">
              <a:latin typeface="Arial Narrow" panose="020B0606020202030204" pitchFamily="34" charset="0"/>
            </a:endParaRP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1000" b="0" i="0" u="none" strike="noStrike" kern="1200" cap="none" spc="0" normalizeH="0" baseline="0" noProof="0" smtClean="0">
                <a:ln>
                  <a:noFill/>
                </a:ln>
                <a:solidFill>
                  <a:prstClr val="black"/>
                </a:solidFill>
                <a:effectLst/>
                <a:uLnTx/>
                <a:uFillTx/>
                <a:latin typeface="Century Gothic" panose="020F03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dirty="0">
              <a:ln>
                <a:noFill/>
              </a:ln>
              <a:solidFill>
                <a:prstClr val="black"/>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6269533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4374" y="195187"/>
            <a:ext cx="10346498" cy="1619757"/>
          </a:xfrm>
          <a:ln>
            <a:solidFill>
              <a:srgbClr val="267C62"/>
            </a:solidFill>
          </a:ln>
        </p:spPr>
        <p:txBody>
          <a:bodyPr>
            <a:noAutofit/>
          </a:bodyPr>
          <a:lstStyle/>
          <a:p>
            <a:r>
              <a:rPr lang="es-ES" sz="2600" b="1" dirty="0" smtClean="0">
                <a:latin typeface="Arial Narrow" panose="020B0606020202030204" pitchFamily="34" charset="0"/>
              </a:rPr>
              <a:t>RECHAZO DEL RECURSO EXTRAORDINARIO EN EL CASO DE LA EXTINCIÓN DEL CONTRATO DE TRABAJO POR ACUERDO EN EL QUE SE INGRESÓ EL IMPUESTO A LAS GANANCIAS CON ACRECENTAMIENTO</a:t>
            </a:r>
            <a:endParaRPr lang="es-AR" sz="2600" b="1" dirty="0">
              <a:latin typeface="Arial Narrow" panose="020B0606020202030204" pitchFamily="34" charset="0"/>
            </a:endParaRPr>
          </a:p>
        </p:txBody>
      </p:sp>
      <p:sp>
        <p:nvSpPr>
          <p:cNvPr id="3" name="Marcador de contenido 2"/>
          <p:cNvSpPr>
            <a:spLocks noGrp="1"/>
          </p:cNvSpPr>
          <p:nvPr>
            <p:ph idx="1"/>
          </p:nvPr>
        </p:nvSpPr>
        <p:spPr>
          <a:xfrm>
            <a:off x="1574374" y="1939636"/>
            <a:ext cx="10346498" cy="4918364"/>
          </a:xfrm>
          <a:ln>
            <a:noFill/>
          </a:ln>
        </p:spPr>
        <p:txBody>
          <a:bodyPr>
            <a:noAutofit/>
          </a:bodyPr>
          <a:lstStyle/>
          <a:p>
            <a:pPr marL="0" indent="0" algn="just">
              <a:spcBef>
                <a:spcPts val="0"/>
              </a:spcBef>
              <a:buClr>
                <a:srgbClr val="267C62"/>
              </a:buClr>
              <a:buNone/>
            </a:pPr>
            <a:r>
              <a:rPr lang="es-ES" sz="2400" b="1" dirty="0" smtClean="0">
                <a:latin typeface="Arial Narrow" panose="020B0606020202030204" pitchFamily="34" charset="0"/>
              </a:rPr>
              <a:t>CAUSA: “Agüero, Delia c/American Express Argentina SA” CSN del 27/8/2020</a:t>
            </a:r>
          </a:p>
          <a:p>
            <a:pPr algn="just">
              <a:spcBef>
                <a:spcPts val="0"/>
              </a:spcBef>
              <a:buClr>
                <a:srgbClr val="267C62"/>
              </a:buClr>
            </a:pPr>
            <a:r>
              <a:rPr lang="es-ES" sz="2400" dirty="0">
                <a:latin typeface="Arial Narrow" panose="020B0606020202030204" pitchFamily="34" charset="0"/>
              </a:rPr>
              <a:t>Si la </a:t>
            </a:r>
            <a:r>
              <a:rPr lang="es-ES" sz="2400" dirty="0" err="1">
                <a:latin typeface="Arial Narrow" panose="020B0606020202030204" pitchFamily="34" charset="0"/>
              </a:rPr>
              <a:t>exempleadora</a:t>
            </a:r>
            <a:r>
              <a:rPr lang="es-ES" sz="2400" dirty="0">
                <a:latin typeface="Arial Narrow" panose="020B0606020202030204" pitchFamily="34" charset="0"/>
              </a:rPr>
              <a:t> —erróneamente— estimó que la cifra pactada en un acuerdo conciliatorio estaba sujeta al pago del impuesto a las ganancias, por lo que, en aras de no perjudicar a la actora y con la finalidad de que esta recibiera la suma neta pactada en el acuerdo conciliatorio, contempló en más la cifra bruta a pagar —acrecentando la base imponible—, absorbiendo íntegramente el monto a retener en concepto de tributo, la parte actora no ha sido perjudicada en sus derechos ni se ha quebrantado con lo pactado en el acuerdo, toda vez que la </a:t>
            </a:r>
            <a:r>
              <a:rPr lang="es-ES" sz="2400" dirty="0" err="1">
                <a:latin typeface="Arial Narrow" panose="020B0606020202030204" pitchFamily="34" charset="0"/>
              </a:rPr>
              <a:t>exempleadora</a:t>
            </a:r>
            <a:r>
              <a:rPr lang="es-ES" sz="2400" dirty="0">
                <a:latin typeface="Arial Narrow" panose="020B0606020202030204" pitchFamily="34" charset="0"/>
              </a:rPr>
              <a:t> cumplió estrictamente lo allí acordado, en los términos de lo dispuesto en el art. 1197 del Cód. Civil —vigente al momento de los hechos y actual art. 959 del Cód. </a:t>
            </a:r>
            <a:r>
              <a:rPr lang="es-ES" sz="2400" dirty="0" err="1">
                <a:latin typeface="Arial Narrow" panose="020B0606020202030204" pitchFamily="34" charset="0"/>
              </a:rPr>
              <a:t>Civ</a:t>
            </a:r>
            <a:r>
              <a:rPr lang="es-ES" sz="2400" dirty="0">
                <a:latin typeface="Arial Narrow" panose="020B0606020202030204" pitchFamily="34" charset="0"/>
              </a:rPr>
              <a:t>. y Com.— (del voto en disidencia de los Dres. </a:t>
            </a:r>
            <a:r>
              <a:rPr lang="es-ES" sz="2400" dirty="0" err="1">
                <a:latin typeface="Arial Narrow" panose="020B0606020202030204" pitchFamily="34" charset="0"/>
              </a:rPr>
              <a:t>Rosenkrantz</a:t>
            </a:r>
            <a:r>
              <a:rPr lang="es-ES" sz="2400" dirty="0">
                <a:latin typeface="Arial Narrow" panose="020B0606020202030204" pitchFamily="34" charset="0"/>
              </a:rPr>
              <a:t> y </a:t>
            </a:r>
            <a:r>
              <a:rPr lang="es-ES" sz="2400" dirty="0" err="1">
                <a:latin typeface="Arial Narrow" panose="020B0606020202030204" pitchFamily="34" charset="0"/>
              </a:rPr>
              <a:t>Maqueda</a:t>
            </a:r>
            <a:r>
              <a:rPr lang="es-ES" sz="2400" dirty="0">
                <a:latin typeface="Arial Narrow" panose="020B0606020202030204" pitchFamily="34" charset="0"/>
              </a:rPr>
              <a:t>. La mayoría desestimó el recurso por aplicación del art. 280, Cód. </a:t>
            </a:r>
            <a:r>
              <a:rPr lang="es-ES" sz="2400" dirty="0" err="1">
                <a:latin typeface="Arial Narrow" panose="020B0606020202030204" pitchFamily="34" charset="0"/>
              </a:rPr>
              <a:t>Proc</a:t>
            </a:r>
            <a:r>
              <a:rPr lang="es-ES" sz="2400" dirty="0">
                <a:latin typeface="Arial Narrow" panose="020B0606020202030204" pitchFamily="34" charset="0"/>
              </a:rPr>
              <a:t>. </a:t>
            </a:r>
            <a:r>
              <a:rPr lang="es-ES" sz="2400" dirty="0" err="1">
                <a:latin typeface="Arial Narrow" panose="020B0606020202030204" pitchFamily="34" charset="0"/>
              </a:rPr>
              <a:t>Civ</a:t>
            </a:r>
            <a:r>
              <a:rPr lang="es-ES" sz="2400" dirty="0">
                <a:latin typeface="Arial Narrow" panose="020B0606020202030204" pitchFamily="34" charset="0"/>
              </a:rPr>
              <a:t>. y Com.).</a:t>
            </a: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1000" b="0" i="0" u="none" strike="noStrike" kern="1200" cap="none" spc="0" normalizeH="0" baseline="0" noProof="0" smtClean="0">
                <a:ln>
                  <a:noFill/>
                </a:ln>
                <a:solidFill>
                  <a:prstClr val="black"/>
                </a:solidFill>
                <a:effectLst/>
                <a:uLnTx/>
                <a:uFillTx/>
                <a:latin typeface="Century Gothic" panose="020F03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dirty="0">
              <a:ln>
                <a:noFill/>
              </a:ln>
              <a:solidFill>
                <a:prstClr val="black"/>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4832844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4374" y="383079"/>
            <a:ext cx="10346498" cy="1220638"/>
          </a:xfrm>
          <a:ln>
            <a:solidFill>
              <a:srgbClr val="267C62"/>
            </a:solidFill>
          </a:ln>
        </p:spPr>
        <p:txBody>
          <a:bodyPr>
            <a:noAutofit/>
          </a:bodyPr>
          <a:lstStyle/>
          <a:p>
            <a:r>
              <a:rPr lang="es-ES" sz="3200" b="1" dirty="0" smtClean="0">
                <a:latin typeface="Arial Narrow" panose="020B0606020202030204" pitchFamily="34" charset="0"/>
              </a:rPr>
              <a:t>MOMENTO DE CONSUMACIÓN DEL DELITO DE EVASIÓN FISCAL DEL IVA</a:t>
            </a:r>
            <a:endParaRPr lang="es-AR" sz="3200" b="1" dirty="0">
              <a:latin typeface="Arial Narrow" panose="020B0606020202030204" pitchFamily="34" charset="0"/>
            </a:endParaRPr>
          </a:p>
        </p:txBody>
      </p:sp>
      <p:sp>
        <p:nvSpPr>
          <p:cNvPr id="3" name="Marcador de contenido 2"/>
          <p:cNvSpPr>
            <a:spLocks noGrp="1"/>
          </p:cNvSpPr>
          <p:nvPr>
            <p:ph idx="1"/>
          </p:nvPr>
        </p:nvSpPr>
        <p:spPr>
          <a:xfrm>
            <a:off x="1574374" y="2053882"/>
            <a:ext cx="10346498" cy="3910820"/>
          </a:xfrm>
          <a:ln>
            <a:noFill/>
          </a:ln>
        </p:spPr>
        <p:txBody>
          <a:bodyPr>
            <a:noAutofit/>
          </a:bodyPr>
          <a:lstStyle/>
          <a:p>
            <a:pPr marL="0" indent="0" algn="just">
              <a:spcBef>
                <a:spcPts val="0"/>
              </a:spcBef>
              <a:buClr>
                <a:srgbClr val="267C62"/>
              </a:buClr>
              <a:buNone/>
            </a:pPr>
            <a:r>
              <a:rPr lang="es-ES" sz="3000" b="1" dirty="0" smtClean="0">
                <a:latin typeface="Arial Narrow" panose="020B0606020202030204" pitchFamily="34" charset="0"/>
              </a:rPr>
              <a:t>CAUSA: “</a:t>
            </a:r>
            <a:r>
              <a:rPr lang="es-ES" sz="3000" b="1" dirty="0" err="1" smtClean="0">
                <a:latin typeface="Arial Narrow" panose="020B0606020202030204" pitchFamily="34" charset="0"/>
              </a:rPr>
              <a:t>Bonggi</a:t>
            </a:r>
            <a:r>
              <a:rPr lang="es-ES" sz="3000" b="1" dirty="0" smtClean="0">
                <a:latin typeface="Arial Narrow" panose="020B0606020202030204" pitchFamily="34" charset="0"/>
              </a:rPr>
              <a:t>, María del Carmen” CFCP, Sala I del 15/10/2020</a:t>
            </a:r>
          </a:p>
          <a:p>
            <a:pPr algn="just">
              <a:spcBef>
                <a:spcPts val="0"/>
              </a:spcBef>
              <a:buClr>
                <a:srgbClr val="267C62"/>
              </a:buClr>
            </a:pPr>
            <a:r>
              <a:rPr lang="es-ES" sz="3000" dirty="0" smtClean="0">
                <a:latin typeface="Arial Narrow" panose="020B0606020202030204" pitchFamily="34" charset="0"/>
              </a:rPr>
              <a:t>El ejercicio anual 2008 se encontraba integrado con las liquidaciones de los períodos fiscales correspondientes a los meses de noviembre 2007 a octubre 2008, ambos inclusive (CE 31/10), por lo tanto, la fecha de consumación de la presente evasión del pago del IVA correspondiente al ejercicio anual 2008 de la sociedad se perfeccionó el 22/11/2008, por corresponder la fecha de vencimiento para el pago de la obligación del IVA.</a:t>
            </a:r>
            <a:endParaRPr lang="es-ES" sz="3000" dirty="0">
              <a:latin typeface="Arial Narrow" panose="020B0606020202030204" pitchFamily="34" charset="0"/>
            </a:endParaRP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1000" b="0" i="0" u="none" strike="noStrike" kern="1200" cap="none" spc="0" normalizeH="0" baseline="0" noProof="0" smtClean="0">
                <a:ln>
                  <a:noFill/>
                </a:ln>
                <a:solidFill>
                  <a:prstClr val="black"/>
                </a:solidFill>
                <a:effectLst/>
                <a:uLnTx/>
                <a:uFillTx/>
                <a:latin typeface="Century Gothic" panose="020F03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000" b="0" i="0" u="none" strike="noStrike" kern="1200" cap="none" spc="0" normalizeH="0" baseline="0" noProof="0" dirty="0">
              <a:ln>
                <a:noFill/>
              </a:ln>
              <a:solidFill>
                <a:prstClr val="black"/>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231192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4374" y="270538"/>
            <a:ext cx="10346498" cy="854877"/>
          </a:xfrm>
          <a:ln>
            <a:solidFill>
              <a:srgbClr val="267C62"/>
            </a:solidFill>
          </a:ln>
        </p:spPr>
        <p:txBody>
          <a:bodyPr>
            <a:noAutofit/>
          </a:bodyPr>
          <a:lstStyle/>
          <a:p>
            <a:r>
              <a:rPr lang="es-ES" sz="2400" b="1" dirty="0" smtClean="0">
                <a:latin typeface="Arial Narrow" panose="020B0606020202030204" pitchFamily="34" charset="0"/>
              </a:rPr>
              <a:t>EL ACCESO A LOS DATOS VINCULADOS A LA FISCALIZACIÓN DE UN CONTRIBUYENTE Y EL SECRETO FISCAL</a:t>
            </a:r>
            <a:endParaRPr lang="es-AR" sz="2400" b="1" dirty="0">
              <a:latin typeface="Arial Narrow" panose="020B0606020202030204" pitchFamily="34" charset="0"/>
            </a:endParaRPr>
          </a:p>
        </p:txBody>
      </p:sp>
      <p:sp>
        <p:nvSpPr>
          <p:cNvPr id="3" name="Marcador de contenido 2"/>
          <p:cNvSpPr>
            <a:spLocks noGrp="1"/>
          </p:cNvSpPr>
          <p:nvPr>
            <p:ph idx="1"/>
          </p:nvPr>
        </p:nvSpPr>
        <p:spPr>
          <a:xfrm>
            <a:off x="1574374" y="1287125"/>
            <a:ext cx="10346498" cy="5348137"/>
          </a:xfrm>
          <a:ln>
            <a:noFill/>
          </a:ln>
        </p:spPr>
        <p:txBody>
          <a:bodyPr>
            <a:noAutofit/>
          </a:bodyPr>
          <a:lstStyle/>
          <a:p>
            <a:pPr marL="0" indent="0" algn="just">
              <a:spcBef>
                <a:spcPts val="0"/>
              </a:spcBef>
              <a:buClr>
                <a:srgbClr val="267C62"/>
              </a:buClr>
              <a:buNone/>
            </a:pPr>
            <a:r>
              <a:rPr lang="es-ES" sz="2200" b="1" dirty="0" smtClean="0">
                <a:latin typeface="Arial Narrow" panose="020B0606020202030204" pitchFamily="34" charset="0"/>
              </a:rPr>
              <a:t>CAUSA: “Olivera, Gustavo E” CSN del 12/11/2020</a:t>
            </a:r>
          </a:p>
          <a:p>
            <a:pPr algn="just">
              <a:spcBef>
                <a:spcPts val="0"/>
              </a:spcBef>
              <a:buClr>
                <a:srgbClr val="267C62"/>
              </a:buClr>
            </a:pPr>
            <a:r>
              <a:rPr lang="es-ES" sz="2200" dirty="0">
                <a:latin typeface="Arial Narrow" panose="020B0606020202030204" pitchFamily="34" charset="0"/>
              </a:rPr>
              <a:t>La solicitud efectuada por el actor que pretende indagar sobre la actividad realizada por el Organismo Recaudador en el marco de un procedimiento tributario, en el que el mismo efectuó una denuncia contra un tercero, reviste la naturaleza de información pública, en los términos del Anexo VII del Decreto 1172/03, pues se relaciona con datos generados por la AFIP en ejercicio de la función administrativa, con lo cual se permite el adecuado control </a:t>
            </a:r>
            <a:r>
              <a:rPr lang="es-ES" sz="2200" dirty="0" smtClean="0">
                <a:latin typeface="Arial Narrow" panose="020B0606020202030204" pitchFamily="34" charset="0"/>
              </a:rPr>
              <a:t>social </a:t>
            </a:r>
            <a:r>
              <a:rPr lang="es-ES" sz="2200" dirty="0">
                <a:latin typeface="Arial Narrow" panose="020B0606020202030204" pitchFamily="34" charset="0"/>
              </a:rPr>
              <a:t>sobre </a:t>
            </a:r>
            <a:r>
              <a:rPr lang="es-ES" sz="2200" dirty="0" smtClean="0">
                <a:latin typeface="Arial Narrow" panose="020B0606020202030204" pitchFamily="34" charset="0"/>
              </a:rPr>
              <a:t>la celeridad </a:t>
            </a:r>
            <a:r>
              <a:rPr lang="es-ES" sz="2200" dirty="0">
                <a:latin typeface="Arial Narrow" panose="020B0606020202030204" pitchFamily="34" charset="0"/>
              </a:rPr>
              <a:t>y diligencia con que las autoridades competentes cumplen con las obligaciones que el ordenamiento les </a:t>
            </a:r>
            <a:r>
              <a:rPr lang="es-ES" sz="2200" dirty="0" smtClean="0">
                <a:latin typeface="Arial Narrow" panose="020B0606020202030204" pitchFamily="34" charset="0"/>
              </a:rPr>
              <a:t>impone.</a:t>
            </a:r>
          </a:p>
          <a:p>
            <a:pPr algn="just">
              <a:spcBef>
                <a:spcPts val="0"/>
              </a:spcBef>
              <a:buClr>
                <a:srgbClr val="267C62"/>
              </a:buClr>
            </a:pPr>
            <a:r>
              <a:rPr lang="es-ES" sz="2200" dirty="0">
                <a:latin typeface="Arial Narrow" panose="020B0606020202030204" pitchFamily="34" charset="0"/>
              </a:rPr>
              <a:t>La información sobre la fecha de la OI, si se libraron los requerimientos </a:t>
            </a:r>
            <a:r>
              <a:rPr lang="es-ES" sz="2200" dirty="0" smtClean="0">
                <a:latin typeface="Arial Narrow" panose="020B0606020202030204" pitchFamily="34" charset="0"/>
              </a:rPr>
              <a:t>destinados a </a:t>
            </a:r>
            <a:r>
              <a:rPr lang="es-ES" sz="2200" dirty="0">
                <a:latin typeface="Arial Narrow" panose="020B0606020202030204" pitchFamily="34" charset="0"/>
              </a:rPr>
              <a:t>que el contribuyente aporte </a:t>
            </a:r>
            <a:r>
              <a:rPr lang="es-ES" sz="2200" dirty="0" smtClean="0">
                <a:latin typeface="Arial Narrow" panose="020B0606020202030204" pitchFamily="34" charset="0"/>
              </a:rPr>
              <a:t>información y </a:t>
            </a:r>
            <a:r>
              <a:rPr lang="es-ES" sz="2200" dirty="0">
                <a:latin typeface="Arial Narrow" panose="020B0606020202030204" pitchFamily="34" charset="0"/>
              </a:rPr>
              <a:t>si fueron labradas actas en las que se haya dejado constancia de testimonios recabados por los </a:t>
            </a:r>
            <a:r>
              <a:rPr lang="es-ES" sz="2200" dirty="0" smtClean="0">
                <a:latin typeface="Arial Narrow" panose="020B0606020202030204" pitchFamily="34" charset="0"/>
              </a:rPr>
              <a:t>inspectores, se vincula exclusivamente con las actuaciones o conductas desplegadas por el Fisco Nacional en el marco de la actuación administrativa, que no implica develar ningún dato o contenido referente a la situación económica y/o financiera del contribuyente ni tampoco a declaraciones o manifestaciones efectuadas por el contribuyente a la AFIP.</a:t>
            </a:r>
            <a:endParaRPr lang="es-ES" sz="2200" dirty="0">
              <a:latin typeface="Arial Narrow" panose="020B0606020202030204" pitchFamily="34" charset="0"/>
            </a:endParaRP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1000" b="0" i="0" u="none" strike="noStrike" kern="1200" cap="none" spc="0" normalizeH="0" baseline="0" noProof="0" smtClean="0">
                <a:ln>
                  <a:noFill/>
                </a:ln>
                <a:solidFill>
                  <a:prstClr val="black"/>
                </a:solidFill>
                <a:effectLst/>
                <a:uLnTx/>
                <a:uFillTx/>
                <a:latin typeface="Century Gothic" panose="020F03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000" b="0" i="0" u="none" strike="noStrike" kern="1200" cap="none" spc="0" normalizeH="0" baseline="0" noProof="0" dirty="0">
              <a:ln>
                <a:noFill/>
              </a:ln>
              <a:solidFill>
                <a:prstClr val="black"/>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7400724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527</TotalTime>
  <Words>1638</Words>
  <Application>Microsoft Office PowerPoint</Application>
  <PresentationFormat>Panorámica</PresentationFormat>
  <Paragraphs>60</Paragraphs>
  <Slides>11</Slides>
  <Notes>10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11</vt:i4>
      </vt:variant>
    </vt:vector>
  </HeadingPairs>
  <TitlesOfParts>
    <vt:vector size="16" baseType="lpstr">
      <vt:lpstr>Arial</vt:lpstr>
      <vt:lpstr>Arial Narrow</vt:lpstr>
      <vt:lpstr>Calibri</vt:lpstr>
      <vt:lpstr>Century Gothic</vt:lpstr>
      <vt:lpstr>Parallax</vt:lpstr>
      <vt:lpstr>Reseña de Jurisprudencia Tributaria Relevante</vt:lpstr>
      <vt:lpstr>PROCEDENCIA DE LA EXCLUSIÓN DEL MONOTRIBUTO POR SUPERAR LOS DEPÓSITOS BANCARIOS EL LÍMITE MÁXIMO PREVISTO POR LA CATEGORÍA AL RESULTAR INSUFICIENTE LA ACTUACIÓN POR CUENTA Y ORDEN DE TERCEROS ANTE LA FALTA DE FECHA CIERTA</vt:lpstr>
      <vt:lpstr>INCOMPETENCIA DEL TFN PARA ENTENDER EN EL RECURSO DE APELACIÓN CONTRA LA DETERMINACIÓN REALIZADA POR EL FONDO NACIONAL DE ARTES POR DERECHOS DE REPRESENTACIÓN POR TV DE OBRAS CAIDAS EN DOMINIO PÚBLICO PAGANTE</vt:lpstr>
      <vt:lpstr>NO RESULTA SUFICIENTE PARA IMPUGNAR LAS OPERACIONES POR PROVEEDORES APOC LAS CONCLUSIONES DE LA FISCALIZACIÓN</vt:lpstr>
      <vt:lpstr>REVOCATORIA DEL PROCESAMIENTO POR EL DELITO DE APROPIACIÓN INDEBIDA DE RECURSOS DE LA SEGURIDAD SOCIAL POR PAGOS PARCIALES REALIZADOS ANTES DE LOS 30 DÍAS</vt:lpstr>
      <vt:lpstr>INCOMPETENCIA DEL TFN EN SOLICITUDES DE REINTEGROS EFECTUADOS EN CONCEPTO DE IVA EXPORTACIONES E INAPLICABILIDAD DEL PLENARIO “Las 2c SA”</vt:lpstr>
      <vt:lpstr>RECHAZO DEL RECURSO EXTRAORDINARIO EN EL CASO DE LA EXTINCIÓN DEL CONTRATO DE TRABAJO POR ACUERDO EN EL QUE SE INGRESÓ EL IMPUESTO A LAS GANANCIAS CON ACRECENTAMIENTO</vt:lpstr>
      <vt:lpstr>MOMENTO DE CONSUMACIÓN DEL DELITO DE EVASIÓN FISCAL DEL IVA</vt:lpstr>
      <vt:lpstr>EL ACCESO A LOS DATOS VINCULADOS A LA FISCALIZACIÓN DE UN CONTRIBUYENTE Y EL SECRETO FISCAL</vt:lpstr>
      <vt:lpstr>LA DEDUCCIÓN DE DEUDORES INCOBRABLES Y LA IMPROCEDENCIA DE CONSIDERAR APORTES DE CAPITAL EN FUNCIÓN DE LA REALIDAD ECONÓMICA</vt:lpstr>
      <vt:lpstr>ES PROCEDENTE EL RECURSO DE REPETICIÓN UNA VEZ CUMPLIDA LA INTIMACIÓN EFECTUADA POR LA AFIP IMPUGNANDO CRÉDITOS FISCALES DE IVA VINCULADOS A EXPORTACIONES QUE HABÍAN SIDO OBJETO DE REINTEGRO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Leandro D. Pais</dc:creator>
  <cp:lastModifiedBy>BNC</cp:lastModifiedBy>
  <cp:revision>44</cp:revision>
  <dcterms:created xsi:type="dcterms:W3CDTF">2020-03-03T17:39:29Z</dcterms:created>
  <dcterms:modified xsi:type="dcterms:W3CDTF">2020-12-03T20:50:38Z</dcterms:modified>
</cp:coreProperties>
</file>